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19"/>
  </p:notesMasterIdLst>
  <p:sldIdLst>
    <p:sldId id="260" r:id="rId5"/>
    <p:sldId id="379" r:id="rId6"/>
    <p:sldId id="385" r:id="rId7"/>
    <p:sldId id="384" r:id="rId8"/>
    <p:sldId id="387" r:id="rId9"/>
    <p:sldId id="388" r:id="rId10"/>
    <p:sldId id="389" r:id="rId11"/>
    <p:sldId id="390" r:id="rId12"/>
    <p:sldId id="395" r:id="rId13"/>
    <p:sldId id="381" r:id="rId14"/>
    <p:sldId id="386" r:id="rId15"/>
    <p:sldId id="376" r:id="rId16"/>
    <p:sldId id="382" r:id="rId17"/>
    <p:sldId id="396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pos="3636" userDrawn="1">
          <p15:clr>
            <a:srgbClr val="A4A3A4"/>
          </p15:clr>
        </p15:guide>
        <p15:guide id="6" pos="4044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8" orient="horz" pos="7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enice Sbarra" initials="BS" lastIdx="1" clrIdx="0"/>
  <p:cmAuthor id="2" name="Fiorentina Mazzaro" initials="FM" lastIdx="6" clrIdx="1"/>
  <p:cmAuthor id="3" name="Rita Ardizzone" initials="RA" lastIdx="1" clrIdx="2">
    <p:extLst>
      <p:ext uri="{19B8F6BF-5375-455C-9EA6-DF929625EA0E}">
        <p15:presenceInfo xmlns:p15="http://schemas.microsoft.com/office/powerpoint/2012/main" userId="S::rardizzone@co.anpalservizi.it::3d02dd3c-5c21-467d-9877-2911dfb51e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85788"/>
    <a:srgbClr val="FFFF66"/>
    <a:srgbClr val="D3E1ED"/>
    <a:srgbClr val="A9C4DB"/>
    <a:srgbClr val="9BBCFF"/>
    <a:srgbClr val="E9EBF5"/>
    <a:srgbClr val="4472C4"/>
    <a:srgbClr val="66FF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6441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  <p:guide pos="234"/>
        <p:guide pos="7446"/>
        <p:guide pos="3636"/>
        <p:guide pos="4044"/>
        <p:guide orient="horz" pos="4020"/>
        <p:guide orient="horz" pos="7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36"/>
    </p:cViewPr>
  </p:sorterViewPr>
  <p:notesViewPr>
    <p:cSldViewPr snapToGrid="0">
      <p:cViewPr>
        <p:scale>
          <a:sx n="125" d="100"/>
          <a:sy n="125" d="100"/>
        </p:scale>
        <p:origin x="1290" y="-6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1ECE3-F765-4D0D-8F96-600A0E42EDA5}" type="datetimeFigureOut">
              <a:rPr lang="it-IT" smtClean="0"/>
              <a:pPr/>
              <a:t>19/05/2020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EDFC7-A336-4F25-85E3-B07EF2DACFA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99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EDFC7-A336-4F25-85E3-B07EF2DACFA3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630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272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290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939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07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093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4985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527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1883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897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2594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36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237D9-7D0A-4689-8049-C19ADB8D93C3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52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65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10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67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79719" y="6597650"/>
            <a:ext cx="924983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91DF4-2BAD-4CFE-8D31-DE41A1EED5E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798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54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979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51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52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860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9755" y="6394228"/>
            <a:ext cx="11564851" cy="27247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17" y="374397"/>
            <a:ext cx="1829547" cy="669309"/>
          </a:xfrm>
          <a:prstGeom prst="rect">
            <a:avLst/>
          </a:prstGeom>
        </p:spPr>
      </p:pic>
      <p:cxnSp>
        <p:nvCxnSpPr>
          <p:cNvPr id="7" name="Connettore diritto 6"/>
          <p:cNvCxnSpPr/>
          <p:nvPr userDrawn="1"/>
        </p:nvCxnSpPr>
        <p:spPr>
          <a:xfrm>
            <a:off x="353962" y="922658"/>
            <a:ext cx="9279567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10472" y="6492875"/>
            <a:ext cx="2743200" cy="365125"/>
          </a:xfrm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fld id="{B43A3625-4D51-412E-8D43-47EBBEB37A5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407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1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68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3625-4D51-412E-8D43-47EBBEB37A5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6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p/wcykmfnycevr/relazione-alternanza-pct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Za1ugma6c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hU3kBFTr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51569" y="1735806"/>
            <a:ext cx="6685588" cy="28774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>
                <a:solidFill>
                  <a:srgbClr val="085788"/>
                </a:solidFill>
              </a:rPr>
              <a:t>Laboratorio da remoto </a:t>
            </a:r>
          </a:p>
          <a:p>
            <a:pPr algn="ctr"/>
            <a:r>
              <a:rPr lang="it-IT" sz="3600" b="1" dirty="0">
                <a:solidFill>
                  <a:srgbClr val="085788"/>
                </a:solidFill>
              </a:rPr>
              <a:t>per la relazione finale dei PCTO</a:t>
            </a:r>
          </a:p>
          <a:p>
            <a:pPr algn="ctr"/>
            <a:endParaRPr lang="it-IT" sz="2400" b="1" i="1" dirty="0">
              <a:solidFill>
                <a:srgbClr val="085788"/>
              </a:solidFill>
            </a:endParaRPr>
          </a:p>
          <a:p>
            <a:pPr algn="ctr"/>
            <a:r>
              <a:rPr lang="it-IT" sz="2400" b="1" i="1" dirty="0">
                <a:solidFill>
                  <a:srgbClr val="085788"/>
                </a:solidFill>
              </a:rPr>
              <a:t>Maggio 2020</a:t>
            </a:r>
          </a:p>
        </p:txBody>
      </p:sp>
      <p:cxnSp>
        <p:nvCxnSpPr>
          <p:cNvPr id="7" name="Connettore diritto 6"/>
          <p:cNvCxnSpPr>
            <a:cxnSpLocks/>
          </p:cNvCxnSpPr>
          <p:nvPr/>
        </p:nvCxnSpPr>
        <p:spPr>
          <a:xfrm>
            <a:off x="576775" y="5610103"/>
            <a:ext cx="10635176" cy="0"/>
          </a:xfrm>
          <a:prstGeom prst="line">
            <a:avLst/>
          </a:prstGeom>
          <a:ln w="57150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71" y="5915203"/>
            <a:ext cx="1784375" cy="63381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29" y="289211"/>
            <a:ext cx="1917888" cy="937499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00" y="97789"/>
            <a:ext cx="2798659" cy="121848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75" y="289213"/>
            <a:ext cx="2733367" cy="956679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2555434" y="6205358"/>
            <a:ext cx="3806039" cy="353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b="1" dirty="0">
                <a:solidFill>
                  <a:schemeClr val="bg1">
                    <a:lumMod val="65000"/>
                  </a:schemeClr>
                </a:solidFill>
              </a:rPr>
              <a:t>Materiale a cura di</a:t>
            </a:r>
          </a:p>
        </p:txBody>
      </p:sp>
    </p:spTree>
    <p:extLst>
      <p:ext uri="{BB962C8B-B14F-4D97-AF65-F5344CB8AC3E}">
        <p14:creationId xmlns:p14="http://schemas.microsoft.com/office/powerpoint/2010/main" val="3138273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321662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La forma grafica:              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68040" y="999296"/>
            <a:ext cx="109001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it-IT" sz="2000" b="1" dirty="0">
                <a:solidFill>
                  <a:srgbClr val="085788"/>
                </a:solidFill>
              </a:rPr>
              <a:t>…Adesso occupiamoci della forma</a:t>
            </a:r>
          </a:p>
          <a:p>
            <a:pPr marL="742950" lvl="1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it-IT" sz="2000" b="1" dirty="0">
              <a:solidFill>
                <a:srgbClr val="085788"/>
              </a:solidFill>
            </a:endParaRPr>
          </a:p>
          <a:p>
            <a:pPr marL="742950" lvl="1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85788"/>
                </a:solidFill>
              </a:rPr>
              <a:t>CHE FORMA DARAI ALLA TUA RELAZIONE? </a:t>
            </a:r>
          </a:p>
          <a:p>
            <a:pPr lvl="1" algn="just">
              <a:buClr>
                <a:srgbClr val="C00000"/>
              </a:buClr>
            </a:pPr>
            <a:endParaRPr lang="it-IT" sz="2000" dirty="0">
              <a:solidFill>
                <a:srgbClr val="1F497D"/>
              </a:solidFill>
            </a:endParaRPr>
          </a:p>
        </p:txBody>
      </p:sp>
      <p:sp>
        <p:nvSpPr>
          <p:cNvPr id="38" name="Rettangolo 9"/>
          <p:cNvSpPr txBox="1">
            <a:spLocks noChangeArrowheads="1"/>
          </p:cNvSpPr>
          <p:nvPr/>
        </p:nvSpPr>
        <p:spPr bwMode="auto">
          <a:xfrm>
            <a:off x="841605" y="4527531"/>
            <a:ext cx="9932105" cy="1272388"/>
          </a:xfrm>
          <a:prstGeom prst="roundRect">
            <a:avLst>
              <a:gd name="adj" fmla="val 15164"/>
            </a:avLst>
          </a:prstGeom>
          <a:ln>
            <a:solidFill>
              <a:srgbClr val="1F497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it-IT" sz="2000" b="1" dirty="0">
              <a:solidFill>
                <a:srgbClr val="C00000"/>
              </a:solidFill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893223" y="4527531"/>
            <a:ext cx="9911159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buClr>
                <a:srgbClr val="C00000"/>
              </a:buClr>
            </a:pPr>
            <a:r>
              <a:rPr lang="it-IT" b="1" dirty="0">
                <a:solidFill>
                  <a:srgbClr val="C00000"/>
                </a:solidFill>
              </a:rPr>
              <a:t>      Ricorda</a:t>
            </a:r>
            <a:r>
              <a:rPr lang="it-IT" sz="2000" b="1" dirty="0">
                <a:solidFill>
                  <a:srgbClr val="C00000"/>
                </a:solidFill>
              </a:rPr>
              <a:t> </a:t>
            </a:r>
          </a:p>
          <a:p>
            <a:pPr marL="342900" lvl="1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</a:rPr>
              <a:t>L’originalità non deve prevalere sulla professionalità dei contenuti.</a:t>
            </a:r>
          </a:p>
          <a:p>
            <a:pPr marL="342900" lvl="1" indent="-3429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002060"/>
                </a:solidFill>
              </a:rPr>
              <a:t>Anche una relazione in word può essere multimediale, se aggiungi foto e collegamenti ipertestuali.</a:t>
            </a:r>
          </a:p>
          <a:p>
            <a:pPr marL="0" lvl="1">
              <a:buClr>
                <a:srgbClr val="C00000"/>
              </a:buClr>
            </a:pPr>
            <a:r>
              <a:rPr lang="it-IT" dirty="0">
                <a:solidFill>
                  <a:srgbClr val="002060"/>
                </a:solidFill>
              </a:rPr>
              <a:t> </a:t>
            </a:r>
            <a:endParaRPr lang="it-IT" dirty="0">
              <a:solidFill>
                <a:srgbClr val="085788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C29F990-6C42-4F45-8238-12D8971FD8D5}"/>
              </a:ext>
            </a:extLst>
          </p:cNvPr>
          <p:cNvSpPr txBox="1"/>
          <p:nvPr/>
        </p:nvSpPr>
        <p:spPr>
          <a:xfrm>
            <a:off x="1107789" y="2767623"/>
            <a:ext cx="7520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1F497D"/>
                </a:solidFill>
              </a:rPr>
              <a:t>Guardiamo insieme un esempio di relazione schematica…</a:t>
            </a:r>
          </a:p>
          <a:p>
            <a:endParaRPr lang="it-IT" b="1" dirty="0">
              <a:solidFill>
                <a:srgbClr val="1F497D"/>
              </a:solidFill>
            </a:endParaRPr>
          </a:p>
          <a:p>
            <a:pPr marL="0" lvl="1"/>
            <a:r>
              <a:rPr lang="it-IT" b="1" dirty="0">
                <a:solidFill>
                  <a:srgbClr val="1F497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https://prezi.com/p/wcykmfnycevr/relazione-alternanza-pcto/</a:t>
            </a:r>
            <a:endParaRPr lang="it-IT" b="1" dirty="0">
              <a:solidFill>
                <a:srgbClr val="1F497D"/>
              </a:solidFill>
            </a:endParaRPr>
          </a:p>
          <a:p>
            <a:endParaRPr lang="it-IT" b="1" dirty="0">
              <a:solidFill>
                <a:srgbClr val="1F497D"/>
              </a:solidFill>
            </a:endParaRPr>
          </a:p>
        </p:txBody>
      </p:sp>
      <p:pic>
        <p:nvPicPr>
          <p:cNvPr id="11" name="Picture 11" descr="C:\Tatiana_doc\inas_percorso blended per neoassunti_aprile2012\stb_disabilità2012\png ud3\INA-Disabilita╠ÇUD3-slide22-01.png">
            <a:extLst>
              <a:ext uri="{FF2B5EF4-FFF2-40B4-BE49-F238E27FC236}">
                <a16:creationId xmlns:a16="http://schemas.microsoft.com/office/drawing/2014/main" id="{F821E0E8-1590-4D71-88EE-3AF320FB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284"/>
          <a:stretch>
            <a:fillRect/>
          </a:stretch>
        </p:blipFill>
        <p:spPr bwMode="auto">
          <a:xfrm rot="21061667" flipH="1">
            <a:off x="684151" y="4034923"/>
            <a:ext cx="847277" cy="10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90345B-D45C-42B7-A5CB-FCBDCB09F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428" y="1425122"/>
            <a:ext cx="3498794" cy="23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80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321662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Conclusione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786112" y="1773836"/>
            <a:ext cx="942114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85788"/>
                </a:solidFill>
              </a:rPr>
              <a:t> </a:t>
            </a:r>
            <a:r>
              <a:rPr lang="it-IT" sz="2800" b="1" dirty="0">
                <a:solidFill>
                  <a:srgbClr val="1F497D"/>
                </a:solidFill>
              </a:rPr>
              <a:t>Gli errori da evitare</a:t>
            </a:r>
            <a:endParaRPr lang="it-IT" sz="2800" b="1" i="1" dirty="0">
              <a:solidFill>
                <a:srgbClr val="1F497D"/>
              </a:solidFill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718208" y="1487196"/>
            <a:ext cx="695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it-IT" sz="2800" b="1" dirty="0">
                <a:solidFill>
                  <a:srgbClr val="085788"/>
                </a:solidFill>
              </a:rPr>
              <a:t>     </a:t>
            </a:r>
            <a:endParaRPr lang="it-IT" sz="2800" b="1" i="1" dirty="0">
              <a:solidFill>
                <a:srgbClr val="085788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C2374BF-399B-44BB-BB24-C256FA524B8D}"/>
              </a:ext>
            </a:extLst>
          </p:cNvPr>
          <p:cNvSpPr/>
          <p:nvPr/>
        </p:nvSpPr>
        <p:spPr>
          <a:xfrm>
            <a:off x="4001850" y="2846220"/>
            <a:ext cx="35817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2400" b="1" i="1" dirty="0">
              <a:solidFill>
                <a:srgbClr val="C00000"/>
              </a:solidFill>
            </a:endParaRPr>
          </a:p>
          <a:p>
            <a:r>
              <a:rPr lang="it-IT" sz="2400" b="1" i="1" dirty="0">
                <a:solidFill>
                  <a:srgbClr val="C00000"/>
                </a:solidFill>
              </a:rPr>
              <a:t>Concludiamo con un video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78DF16-40EB-49C6-BE26-BC019B5A2075}"/>
              </a:ext>
            </a:extLst>
          </p:cNvPr>
          <p:cNvSpPr txBox="1"/>
          <p:nvPr/>
        </p:nvSpPr>
        <p:spPr>
          <a:xfrm>
            <a:off x="2705686" y="4120137"/>
            <a:ext cx="6780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hlinkClick r:id="rId3"/>
              </a:rPr>
              <a:t>https://www.youtube.com/watch?v=RZa1ugma6ck</a:t>
            </a:r>
            <a:r>
              <a:rPr lang="it-IT" sz="2400" b="1" dirty="0"/>
              <a:t>   </a:t>
            </a:r>
          </a:p>
          <a:p>
            <a:r>
              <a:rPr lang="it-IT" sz="2400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94AD7B-25C2-447F-B085-D861A00AB548}"/>
              </a:ext>
            </a:extLst>
          </p:cNvPr>
          <p:cNvSpPr txBox="1"/>
          <p:nvPr/>
        </p:nvSpPr>
        <p:spPr>
          <a:xfrm>
            <a:off x="7745906" y="5630659"/>
            <a:ext cx="410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Dura solo 2.30 minuti. Fonte: studenti.it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C511701-07AD-4984-8CAF-C8C029410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96" y="1320014"/>
            <a:ext cx="2966041" cy="12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7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273536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DEFINISCI I CONTENUTI DELLA TUA RELAZIONE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64179" y="1224124"/>
            <a:ext cx="11154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altLang="it-IT" sz="2000" b="1" dirty="0">
                <a:solidFill>
                  <a:srgbClr val="085788"/>
                </a:solidFill>
              </a:rPr>
              <a:t>ESERCITAZIONE OFF LINE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rgbClr val="085788"/>
                </a:solidFill>
              </a:rPr>
              <a:t>Finalità dell’esercitazione:</a:t>
            </a:r>
            <a:r>
              <a:rPr lang="it-IT" altLang="it-IT" sz="2000" b="1" dirty="0">
                <a:solidFill>
                  <a:srgbClr val="085788"/>
                </a:solidFill>
              </a:rPr>
              <a:t> organizzare il lavoro e definire i contenuti della relazione</a:t>
            </a:r>
          </a:p>
          <a:p>
            <a:pPr marL="800100" lvl="1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rgbClr val="085788"/>
                </a:solidFill>
              </a:rPr>
              <a:t>Utilizza l’allegato 30 “La relazione finale dello studente” per mettere insieme e sintetizzare quanto emerso e vissuto nel corso dell’esperienza di PCTO realizzata.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dirty="0">
                <a:solidFill>
                  <a:srgbClr val="085788"/>
                </a:solidFill>
              </a:rPr>
              <a:t>Compila la relazione finale dello </a:t>
            </a:r>
            <a:r>
              <a:rPr lang="it-IT" altLang="it-IT" sz="2000" dirty="0">
                <a:solidFill>
                  <a:srgbClr val="1F497D"/>
                </a:solidFill>
              </a:rPr>
              <a:t>studente e invia la bozza all’insegnante</a:t>
            </a:r>
          </a:p>
          <a:p>
            <a:pPr marL="284163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it-IT" altLang="it-IT" sz="2000" b="1" dirty="0">
              <a:solidFill>
                <a:srgbClr val="085788"/>
              </a:solidFill>
            </a:endParaRPr>
          </a:p>
          <a:p>
            <a:pPr marL="284163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it-IT" altLang="it-IT" sz="2000" b="1" dirty="0">
              <a:solidFill>
                <a:srgbClr val="085788"/>
              </a:solidFill>
            </a:endParaRPr>
          </a:p>
        </p:txBody>
      </p:sp>
      <p:sp>
        <p:nvSpPr>
          <p:cNvPr id="6" name="Rettangolo 9">
            <a:extLst>
              <a:ext uri="{FF2B5EF4-FFF2-40B4-BE49-F238E27FC236}">
                <a16:creationId xmlns:a16="http://schemas.microsoft.com/office/drawing/2014/main" id="{AB189B7E-E20E-4607-8891-AB6DDEA0C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24" y="3903910"/>
            <a:ext cx="11154888" cy="2375416"/>
          </a:xfrm>
          <a:prstGeom prst="roundRect">
            <a:avLst>
              <a:gd name="adj" fmla="val 15164"/>
            </a:avLst>
          </a:prstGeom>
          <a:ln>
            <a:solidFill>
              <a:srgbClr val="1F497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2000" b="1" dirty="0">
                <a:solidFill>
                  <a:srgbClr val="C00000"/>
                </a:solidFill>
              </a:rPr>
              <a:t>Esempio di SCALETTA 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600" b="1" dirty="0">
                <a:solidFill>
                  <a:srgbClr val="1F497D"/>
                </a:solidFill>
              </a:rPr>
              <a:t>Introduzione</a:t>
            </a:r>
            <a:r>
              <a:rPr lang="it-IT" sz="1600" dirty="0">
                <a:solidFill>
                  <a:srgbClr val="1F497D"/>
                </a:solidFill>
              </a:rPr>
              <a:t> (spiego in sintesi cosa sono i PCTO, in quali anni ho realizzato le mie esperienze e con quali Enti o imprese)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600" b="1" dirty="0">
                <a:solidFill>
                  <a:srgbClr val="1F497D"/>
                </a:solidFill>
              </a:rPr>
              <a:t>Contesto dello stage</a:t>
            </a:r>
            <a:r>
              <a:rPr lang="it-IT" sz="1600" dirty="0">
                <a:solidFill>
                  <a:srgbClr val="1F497D"/>
                </a:solidFill>
              </a:rPr>
              <a:t> ( parlo dell’azienda, cosa produce, come è organizzata, chi era il mio tutor e quale funzione aveva nell’azienda, in quale settore operavo, perché ho scelto quell’esperienza)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600" b="1" dirty="0">
                <a:solidFill>
                  <a:srgbClr val="1F497D"/>
                </a:solidFill>
              </a:rPr>
              <a:t>Competenze acquisite </a:t>
            </a:r>
            <a:r>
              <a:rPr lang="it-IT" sz="1600" dirty="0">
                <a:solidFill>
                  <a:srgbClr val="1F497D"/>
                </a:solidFill>
              </a:rPr>
              <a:t>(Mansioni svolte, le competenze acquisite coerenti con il diploma e quelle trasversali, …)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1600" b="1" dirty="0">
                <a:solidFill>
                  <a:srgbClr val="1F497D"/>
                </a:solidFill>
              </a:rPr>
              <a:t>Valutazione e riflessioni conclusive </a:t>
            </a:r>
            <a:r>
              <a:rPr lang="it-IT" sz="1600" dirty="0">
                <a:solidFill>
                  <a:srgbClr val="1F497D"/>
                </a:solidFill>
              </a:rPr>
              <a:t>( il legame con il percorso di studi, difficoltà incontrate, se e perché è stata utile per le scelte future, le competenze che ho capito di avere o che devo affinare,…)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F0C33B-AA72-4ED4-B3EA-CFEA3255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79" y="3297305"/>
            <a:ext cx="1012024" cy="12132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C55C41-52B5-45FD-9B8A-EEFE40705D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11" y="2397948"/>
            <a:ext cx="1389639" cy="138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5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273536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DEFINISCI I CONTENUTI DELLA TUA RELAZIONE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518556" y="1563942"/>
            <a:ext cx="11154888" cy="317009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it-IT" altLang="it-IT" sz="2000" b="1" dirty="0">
                <a:solidFill>
                  <a:srgbClr val="C00000"/>
                </a:solidFill>
              </a:rPr>
              <a:t>ESERCITAZIONE </a:t>
            </a:r>
            <a:r>
              <a:rPr lang="it-IT" altLang="it-IT" sz="2000" b="1" i="1" dirty="0">
                <a:solidFill>
                  <a:srgbClr val="C00000"/>
                </a:solidFill>
              </a:rPr>
              <a:t>OFF LINE </a:t>
            </a:r>
            <a:r>
              <a:rPr lang="it-IT" altLang="it-IT" sz="2000" b="1" dirty="0">
                <a:solidFill>
                  <a:srgbClr val="C00000"/>
                </a:solidFill>
              </a:rPr>
              <a:t>( da ricordare)</a:t>
            </a:r>
          </a:p>
          <a:p>
            <a:pPr marL="800100" lvl="1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b="1" dirty="0">
                <a:solidFill>
                  <a:srgbClr val="085788"/>
                </a:solidFill>
              </a:rPr>
              <a:t>Raccogli la documentazione dei tuoi PCTO</a:t>
            </a:r>
          </a:p>
          <a:p>
            <a:pPr marL="800100" lvl="1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b="1" dirty="0">
                <a:solidFill>
                  <a:srgbClr val="085788"/>
                </a:solidFill>
              </a:rPr>
              <a:t>Seleziona le esperienze più importanti </a:t>
            </a:r>
            <a:r>
              <a:rPr lang="it-IT" altLang="it-IT" sz="2000" dirty="0">
                <a:solidFill>
                  <a:srgbClr val="085788"/>
                </a:solidFill>
              </a:rPr>
              <a:t>(importanti per te, per quello che ti hanno insegnato, perché attinenti al tuo profilo in uscita, alle tue scelte future,…)</a:t>
            </a:r>
          </a:p>
          <a:p>
            <a:pPr marL="800100" lvl="1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b="1" dirty="0">
                <a:solidFill>
                  <a:srgbClr val="085788"/>
                </a:solidFill>
              </a:rPr>
              <a:t>Consulta gli esempi e le linee guida disponibili:</a:t>
            </a:r>
          </a:p>
          <a:p>
            <a:pPr lvl="1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it-IT" altLang="it-IT" sz="2000" dirty="0">
                <a:solidFill>
                  <a:srgbClr val="085788"/>
                </a:solidFill>
              </a:rPr>
              <a:t>https://www.studenti.it/relazione-alternanza-scuola-lavoro-pcto-esempio-in-pdf.html</a:t>
            </a:r>
          </a:p>
          <a:p>
            <a:pPr marL="284163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it-IT" altLang="it-IT" sz="2000" b="1" dirty="0">
              <a:solidFill>
                <a:srgbClr val="085788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F0C33B-AA72-4ED4-B3EA-CFEA3255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4624">
            <a:off x="635795" y="1017584"/>
            <a:ext cx="1012024" cy="12132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9EDE8A0-0D19-4CDC-A167-E3EF00AE6D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617" y="4852863"/>
            <a:ext cx="1813827" cy="12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5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D697DFA-CFDD-4EAD-949E-714C2AC5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14</a:t>
            </a:fld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F55ED25-B3EA-430A-B88E-E880EC6AA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287" y="1880482"/>
            <a:ext cx="9437426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321662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Struttura e contenuti del Laboratorio</a:t>
            </a:r>
          </a:p>
        </p:txBody>
      </p:sp>
      <p:sp>
        <p:nvSpPr>
          <p:cNvPr id="6" name="Rettangolo 5"/>
          <p:cNvSpPr/>
          <p:nvPr/>
        </p:nvSpPr>
        <p:spPr>
          <a:xfrm>
            <a:off x="749792" y="3270125"/>
            <a:ext cx="9421149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85788"/>
                </a:solidFill>
              </a:rPr>
              <a:t> </a:t>
            </a:r>
            <a:r>
              <a:rPr lang="it-IT" sz="2800" b="1" dirty="0">
                <a:solidFill>
                  <a:srgbClr val="1F497D"/>
                </a:solidFill>
              </a:rPr>
              <a:t>Parleremo di </a:t>
            </a:r>
            <a:r>
              <a:rPr lang="it-IT" sz="2800" b="1" i="1" dirty="0">
                <a:solidFill>
                  <a:srgbClr val="1F497D"/>
                </a:solidFill>
              </a:rPr>
              <a:t>contenuti e</a:t>
            </a:r>
            <a:r>
              <a:rPr lang="it-IT" sz="2800" b="1" dirty="0">
                <a:solidFill>
                  <a:srgbClr val="1F497D"/>
                </a:solidFill>
              </a:rPr>
              <a:t> </a:t>
            </a:r>
            <a:r>
              <a:rPr lang="it-IT" sz="2800" b="1" i="1" dirty="0">
                <a:solidFill>
                  <a:srgbClr val="1F497D"/>
                </a:solidFill>
              </a:rPr>
              <a:t>forma grafica della relazione</a:t>
            </a:r>
          </a:p>
          <a:p>
            <a:pPr lvl="2" algn="just">
              <a:buClr>
                <a:srgbClr val="C00000"/>
              </a:buClr>
            </a:pPr>
            <a:r>
              <a:rPr lang="it-IT" sz="2800" b="1" dirty="0">
                <a:solidFill>
                  <a:srgbClr val="1F497D"/>
                </a:solidFill>
              </a:rPr>
              <a:t>e vedremo insieme un video sugli </a:t>
            </a:r>
            <a:r>
              <a:rPr lang="it-IT" sz="2800" b="1" i="1" dirty="0">
                <a:solidFill>
                  <a:srgbClr val="1F497D"/>
                </a:solidFill>
              </a:rPr>
              <a:t>errori da evitare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2718209" y="1706266"/>
            <a:ext cx="6955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85788"/>
                </a:solidFill>
              </a:rPr>
              <a:t> N. 1 incontro </a:t>
            </a:r>
            <a:r>
              <a:rPr lang="it-IT" sz="2800" b="1" i="1" dirty="0">
                <a:solidFill>
                  <a:srgbClr val="085788"/>
                </a:solidFill>
              </a:rPr>
              <a:t>on line </a:t>
            </a:r>
            <a:r>
              <a:rPr lang="it-IT" sz="2800" b="1" dirty="0">
                <a:solidFill>
                  <a:srgbClr val="085788"/>
                </a:solidFill>
              </a:rPr>
              <a:t>di 60 minuti</a:t>
            </a:r>
          </a:p>
          <a:p>
            <a:pPr marL="914400" lvl="1" indent="-4572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800" b="1" dirty="0">
                <a:solidFill>
                  <a:srgbClr val="FF0000"/>
                </a:solidFill>
              </a:rPr>
              <a:t>ed un lavoro individuale </a:t>
            </a:r>
            <a:r>
              <a:rPr lang="it-IT" sz="2800" b="1" i="1" dirty="0">
                <a:solidFill>
                  <a:srgbClr val="FF0000"/>
                </a:solidFill>
              </a:rPr>
              <a:t>off line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it-IT" sz="2800" b="1" dirty="0">
              <a:solidFill>
                <a:srgbClr val="085788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it-IT" sz="2800" b="1" dirty="0">
                <a:solidFill>
                  <a:srgbClr val="085788"/>
                </a:solidFill>
              </a:rPr>
              <a:t>     </a:t>
            </a:r>
            <a:endParaRPr lang="it-IT" sz="2800" b="1" i="1" dirty="0">
              <a:solidFill>
                <a:srgbClr val="085788"/>
              </a:solidFill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49792" y="4656469"/>
            <a:ext cx="836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85788"/>
                </a:solidFill>
              </a:rPr>
              <a:t> F</a:t>
            </a:r>
            <a:r>
              <a:rPr lang="it-IT" sz="2800" b="1" dirty="0">
                <a:solidFill>
                  <a:srgbClr val="1F497D"/>
                </a:solidFill>
              </a:rPr>
              <a:t>aremo il punto sulle competenze trasversali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20D3825-2903-41B6-B2B6-7E6197694B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r="20961"/>
          <a:stretch/>
        </p:blipFill>
        <p:spPr>
          <a:xfrm>
            <a:off x="351727" y="1248027"/>
            <a:ext cx="2197769" cy="159799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C62139F-8FB2-42BF-8D9A-59DB9ACAC0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r="20961"/>
          <a:stretch/>
        </p:blipFill>
        <p:spPr>
          <a:xfrm>
            <a:off x="351727" y="1247424"/>
            <a:ext cx="2197769" cy="159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2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6" y="195188"/>
            <a:ext cx="9321662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 Argomenti del Laboratorio</a:t>
            </a:r>
            <a:endParaRPr lang="it-IT" sz="3200" b="1" i="1" strike="sngStrike" dirty="0">
              <a:solidFill>
                <a:srgbClr val="085788"/>
              </a:solidFill>
              <a:ea typeface="Helvetica Neue Thin" charset="0"/>
              <a:cs typeface="Helvetica Neue Thi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86112" y="1773836"/>
            <a:ext cx="9421149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800" b="1" dirty="0">
                <a:solidFill>
                  <a:srgbClr val="085788"/>
                </a:solidFill>
              </a:rPr>
              <a:t> </a:t>
            </a:r>
            <a:r>
              <a:rPr lang="it-IT" sz="2800" b="1" dirty="0">
                <a:solidFill>
                  <a:srgbClr val="1F497D"/>
                </a:solidFill>
              </a:rPr>
              <a:t>Parliamo di </a:t>
            </a:r>
            <a:r>
              <a:rPr lang="it-IT" sz="2800" b="1" i="1" dirty="0">
                <a:solidFill>
                  <a:srgbClr val="1F497D"/>
                </a:solidFill>
              </a:rPr>
              <a:t>contenuti e</a:t>
            </a:r>
            <a:r>
              <a:rPr lang="it-IT" sz="2800" b="1" dirty="0">
                <a:solidFill>
                  <a:srgbClr val="1F497D"/>
                </a:solidFill>
              </a:rPr>
              <a:t> </a:t>
            </a:r>
            <a:r>
              <a:rPr lang="it-IT" sz="2800" b="1" i="1" dirty="0">
                <a:solidFill>
                  <a:srgbClr val="1F497D"/>
                </a:solidFill>
              </a:rPr>
              <a:t>forma grafica della relazione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2718208" y="1487196"/>
            <a:ext cx="6955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</a:pPr>
            <a:r>
              <a:rPr lang="it-IT" sz="2800" b="1" dirty="0">
                <a:solidFill>
                  <a:srgbClr val="085788"/>
                </a:solidFill>
              </a:rPr>
              <a:t>     </a:t>
            </a:r>
            <a:endParaRPr lang="it-IT" sz="2800" b="1" i="1" dirty="0">
              <a:solidFill>
                <a:srgbClr val="085788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C2374BF-399B-44BB-BB24-C256FA524B8D}"/>
              </a:ext>
            </a:extLst>
          </p:cNvPr>
          <p:cNvSpPr/>
          <p:nvPr/>
        </p:nvSpPr>
        <p:spPr>
          <a:xfrm>
            <a:off x="3847105" y="2583696"/>
            <a:ext cx="4360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>
                <a:solidFill>
                  <a:srgbClr val="C00000"/>
                </a:solidFill>
              </a:rPr>
              <a:t>Cominciamo subito con un video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678DF16-40EB-49C6-BE26-BC019B5A2075}"/>
              </a:ext>
            </a:extLst>
          </p:cNvPr>
          <p:cNvSpPr txBox="1"/>
          <p:nvPr/>
        </p:nvSpPr>
        <p:spPr>
          <a:xfrm>
            <a:off x="2892761" y="3457135"/>
            <a:ext cx="6780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hlinkClick r:id="rId3"/>
              </a:rPr>
              <a:t>https://www.youtube.com/watch?v=rShU3kBFTrw</a:t>
            </a:r>
            <a:endParaRPr lang="it-IT" sz="2400" b="1" dirty="0"/>
          </a:p>
          <a:p>
            <a:r>
              <a:rPr lang="it-IT" sz="2400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94AD7B-25C2-447F-B085-D861A00AB548}"/>
              </a:ext>
            </a:extLst>
          </p:cNvPr>
          <p:cNvSpPr txBox="1"/>
          <p:nvPr/>
        </p:nvSpPr>
        <p:spPr>
          <a:xfrm>
            <a:off x="7745906" y="5630659"/>
            <a:ext cx="410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Dura solo 5 minuti. Fonte: studenti.it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9EC0E06-6F0A-4497-9FBD-C78366C56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20" y="4560945"/>
            <a:ext cx="2506184" cy="134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1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321662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La fase preparatoria:                                             </a:t>
            </a:r>
          </a:p>
        </p:txBody>
      </p:sp>
      <p:sp>
        <p:nvSpPr>
          <p:cNvPr id="27" name="Rettangolo 9"/>
          <p:cNvSpPr txBox="1">
            <a:spLocks noChangeArrowheads="1"/>
          </p:cNvSpPr>
          <p:nvPr/>
        </p:nvSpPr>
        <p:spPr bwMode="auto">
          <a:xfrm>
            <a:off x="537069" y="5460618"/>
            <a:ext cx="10615889" cy="868323"/>
          </a:xfrm>
          <a:prstGeom prst="roundRect">
            <a:avLst/>
          </a:prstGeom>
          <a:ln>
            <a:solidFill>
              <a:srgbClr val="1F497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numCol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2000" b="1" dirty="0">
                <a:solidFill>
                  <a:srgbClr val="C00000"/>
                </a:solidFill>
              </a:rPr>
              <a:t>        Ricorda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2000" dirty="0">
                <a:solidFill>
                  <a:srgbClr val="1F497D"/>
                </a:solidFill>
              </a:rPr>
              <a:t>Puoi modificare l’indice in ogni momento, ma definirlo a priori guiderà il tuo lavoro di elaborazione. </a:t>
            </a:r>
          </a:p>
        </p:txBody>
      </p:sp>
      <p:pic>
        <p:nvPicPr>
          <p:cNvPr id="36" name="Picture 11" descr="C:\Tatiana_doc\inas_percorso blended per neoassunti_aprile2012\stb_disabilità2012\png ud3\INA-Disabilita╠ÇUD3-slide22-01.png">
            <a:extLst>
              <a:ext uri="{FF2B5EF4-FFF2-40B4-BE49-F238E27FC236}">
                <a16:creationId xmlns:a16="http://schemas.microsoft.com/office/drawing/2014/main" id="{45101A36-A01D-4ABE-ADEA-0D1B5BF2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284"/>
          <a:stretch>
            <a:fillRect/>
          </a:stretch>
        </p:blipFill>
        <p:spPr bwMode="auto">
          <a:xfrm rot="21061667" flipH="1">
            <a:off x="268127" y="650135"/>
            <a:ext cx="847277" cy="10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51728" y="1283774"/>
            <a:ext cx="932166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it-IT" sz="2000" b="1" dirty="0">
                <a:solidFill>
                  <a:srgbClr val="085788"/>
                </a:solidFill>
              </a:rPr>
              <a:t>ORGANIZZA IL TUO LAVORO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La relazione, il cui scopo è informare sulla tua esperienza, evidenziandone le connessioni con il tuo percorso di studi e con le tue scelte future, necessita di informazioni chiare, precise, ben organizzate e distribuite in ordine logico</a:t>
            </a:r>
            <a:r>
              <a:rPr lang="it-IT" sz="2000" b="1" dirty="0">
                <a:solidFill>
                  <a:srgbClr val="085788"/>
                </a:solidFill>
              </a:rPr>
              <a:t>.</a:t>
            </a:r>
          </a:p>
          <a:p>
            <a:pPr marL="800100" lvl="1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85788"/>
                </a:solidFill>
              </a:rPr>
              <a:t>Raccogli la documentazione dei tuoi PCTO</a:t>
            </a:r>
          </a:p>
          <a:p>
            <a:pPr lvl="1">
              <a:buClr>
                <a:srgbClr val="C00000"/>
              </a:buClr>
            </a:pPr>
            <a:r>
              <a:rPr lang="it-IT" sz="2000" dirty="0">
                <a:solidFill>
                  <a:srgbClr val="085788"/>
                </a:solidFill>
              </a:rPr>
              <a:t>Diario, fotografie, filmati, questionari, prodotti realizzati (report, project work, interviste,…), relazioni di stage o di viaggi studio, locandine di eventi e seminari.</a:t>
            </a:r>
          </a:p>
          <a:p>
            <a:pPr marL="800100" lvl="1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085788"/>
                </a:solidFill>
              </a:rPr>
              <a:t>Definisci i contenuti della relazione</a:t>
            </a:r>
            <a:endParaRPr lang="it-IT" dirty="0"/>
          </a:p>
          <a:p>
            <a:pPr lvl="1" algn="just">
              <a:buClr>
                <a:srgbClr val="C00000"/>
              </a:buClr>
            </a:pPr>
            <a:r>
              <a:rPr lang="it-IT" sz="2000" dirty="0">
                <a:solidFill>
                  <a:srgbClr val="085788"/>
                </a:solidFill>
              </a:rPr>
              <a:t>Scrivi l’indice dei paragrafi ed eventuali sotto paragrafi</a:t>
            </a:r>
          </a:p>
          <a:p>
            <a:pPr lvl="1">
              <a:buClr>
                <a:srgbClr val="C00000"/>
              </a:buClr>
            </a:pPr>
            <a:r>
              <a:rPr lang="it-IT" sz="2000" i="1" dirty="0">
                <a:solidFill>
                  <a:srgbClr val="085788"/>
                </a:solidFill>
              </a:rPr>
              <a:t>Es: Introduzione, Obiettivi, Contesto, Competenze acquisite, Valutazione e </a:t>
            </a:r>
          </a:p>
          <a:p>
            <a:pPr lvl="1">
              <a:buClr>
                <a:srgbClr val="C00000"/>
              </a:buClr>
            </a:pPr>
            <a:r>
              <a:rPr lang="it-IT" sz="2000" i="1" dirty="0">
                <a:solidFill>
                  <a:srgbClr val="085788"/>
                </a:solidFill>
              </a:rPr>
              <a:t>riflessioni conclusive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A6BD750-43B0-4BBD-BA67-25A90DC79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88" y="1799367"/>
            <a:ext cx="2321663" cy="21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321662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Definisci i contenuti:                                  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87791" y="1434905"/>
            <a:ext cx="10044332" cy="486287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  <a:buClr>
                <a:srgbClr val="C00000"/>
              </a:buClr>
            </a:pPr>
            <a:r>
              <a:rPr lang="it-IT" sz="2000" dirty="0">
                <a:solidFill>
                  <a:srgbClr val="085788"/>
                </a:solidFill>
              </a:rPr>
              <a:t>Nel definire i contenuti </a:t>
            </a:r>
            <a:r>
              <a:rPr lang="it-IT" sz="2000" b="1" dirty="0">
                <a:solidFill>
                  <a:srgbClr val="C00000"/>
                </a:solidFill>
              </a:rPr>
              <a:t>ricorda </a:t>
            </a:r>
            <a:r>
              <a:rPr lang="it-IT" sz="2000" dirty="0">
                <a:solidFill>
                  <a:srgbClr val="1F497D"/>
                </a:solidFill>
              </a:rPr>
              <a:t>che</a:t>
            </a:r>
            <a:r>
              <a:rPr lang="it-IT" sz="2000" dirty="0">
                <a:solidFill>
                  <a:srgbClr val="085788"/>
                </a:solidFill>
              </a:rPr>
              <a:t>:</a:t>
            </a:r>
          </a:p>
          <a:p>
            <a:pPr>
              <a:buClr>
                <a:srgbClr val="C00000"/>
              </a:buClr>
            </a:pPr>
            <a:r>
              <a:rPr lang="it-IT" sz="2000" b="1" dirty="0">
                <a:solidFill>
                  <a:srgbClr val="085788"/>
                </a:solidFill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it-IT" sz="2000" b="1" dirty="0">
                <a:solidFill>
                  <a:srgbClr val="085788"/>
                </a:solidFill>
              </a:rPr>
              <a:t>il FOCUS della tua relazione riguarda gli aspetti dell’esperienza strettamente legati al tuo percorso di studi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85788"/>
              </a:solidFill>
            </a:endParaRP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le </a:t>
            </a:r>
            <a:r>
              <a:rPr lang="it-IT" sz="2000" b="1" dirty="0">
                <a:solidFill>
                  <a:srgbClr val="085788"/>
                </a:solidFill>
              </a:rPr>
              <a:t>caratteristiche</a:t>
            </a:r>
            <a:r>
              <a:rPr lang="it-IT" sz="2000" dirty="0">
                <a:solidFill>
                  <a:srgbClr val="085788"/>
                </a:solidFill>
              </a:rPr>
              <a:t> della/e struttura/e ospitante/i e, in generale, del contesto esterno, collegate al tuo indirizzo di studi;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85788"/>
              </a:solidFill>
            </a:endParaRP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le </a:t>
            </a:r>
            <a:r>
              <a:rPr lang="it-IT" sz="2000" b="1" dirty="0">
                <a:solidFill>
                  <a:srgbClr val="085788"/>
                </a:solidFill>
              </a:rPr>
              <a:t>competenze</a:t>
            </a:r>
            <a:r>
              <a:rPr lang="it-IT" sz="2000" dirty="0">
                <a:solidFill>
                  <a:srgbClr val="085788"/>
                </a:solidFill>
              </a:rPr>
              <a:t> che hai acquisito in ambiente lavorativo, collegate alle competenze del profilo del tuo corso di studio e alle conoscenze delle discipline che lo caratterizzano. Dai importanza anche alle </a:t>
            </a:r>
            <a:r>
              <a:rPr lang="it-IT" sz="2000" dirty="0">
                <a:solidFill>
                  <a:srgbClr val="FF0000"/>
                </a:solidFill>
              </a:rPr>
              <a:t>COMPETENZE TRASVERSALI</a:t>
            </a:r>
            <a:r>
              <a:rPr lang="it-IT" sz="2000" dirty="0">
                <a:solidFill>
                  <a:srgbClr val="085788"/>
                </a:solidFill>
              </a:rPr>
              <a:t>;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85788"/>
              </a:solidFill>
            </a:endParaRP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il contesto e ciò che hai appreso, collegati alle </a:t>
            </a:r>
            <a:r>
              <a:rPr lang="it-IT" sz="2000" b="1" dirty="0">
                <a:solidFill>
                  <a:srgbClr val="085788"/>
                </a:solidFill>
              </a:rPr>
              <a:t>tue scelte future</a:t>
            </a:r>
            <a:r>
              <a:rPr lang="it-IT" sz="2000" dirty="0">
                <a:solidFill>
                  <a:srgbClr val="085788"/>
                </a:solidFill>
              </a:rPr>
              <a:t>, riguardanti i possibili sbocchi post diploma, di studio e/o lavorativi.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i="1" dirty="0">
              <a:solidFill>
                <a:srgbClr val="085788"/>
              </a:solidFill>
            </a:endParaRPr>
          </a:p>
        </p:txBody>
      </p:sp>
      <p:pic>
        <p:nvPicPr>
          <p:cNvPr id="36" name="Picture 11" descr="C:\Tatiana_doc\inas_percorso blended per neoassunti_aprile2012\stb_disabilità2012\png ud3\INA-Disabilita╠ÇUD3-slide22-01.png">
            <a:extLst>
              <a:ext uri="{FF2B5EF4-FFF2-40B4-BE49-F238E27FC236}">
                <a16:creationId xmlns:a16="http://schemas.microsoft.com/office/drawing/2014/main" id="{45101A36-A01D-4ABE-ADEA-0D1B5BF2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284"/>
          <a:stretch>
            <a:fillRect/>
          </a:stretch>
        </p:blipFill>
        <p:spPr bwMode="auto">
          <a:xfrm rot="21061667" flipH="1">
            <a:off x="628441" y="889990"/>
            <a:ext cx="847277" cy="10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0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321662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Pianifica le fasi di scrittura:                                     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87791" y="1434905"/>
            <a:ext cx="10044332" cy="440120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La “relazione”, in quanto testo “tecnico”, deve rispondere a precisi requisiti, non può essere improvvisata.  Se vuoi potrai tradurla facilmente in un “elaborato multimediale” .  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85788"/>
              </a:solidFill>
            </a:endParaRP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La relazione dovrà essere “breve”: non supererà le 5 pagine, oltre alla pagina di copertina (corpo 10, interlinea singola, carattere “</a:t>
            </a:r>
            <a:r>
              <a:rPr lang="it-IT" sz="2000" dirty="0" err="1">
                <a:solidFill>
                  <a:srgbClr val="085788"/>
                </a:solidFill>
              </a:rPr>
              <a:t>Verdana</a:t>
            </a:r>
            <a:r>
              <a:rPr lang="it-IT" sz="2000" dirty="0">
                <a:solidFill>
                  <a:srgbClr val="085788"/>
                </a:solidFill>
              </a:rPr>
              <a:t>”).</a:t>
            </a:r>
          </a:p>
          <a:p>
            <a:pPr marL="0" lvl="1" algn="just">
              <a:buClr>
                <a:srgbClr val="C00000"/>
              </a:buClr>
            </a:pPr>
            <a:r>
              <a:rPr lang="it-IT" sz="2000" dirty="0">
                <a:solidFill>
                  <a:srgbClr val="085788"/>
                </a:solidFill>
              </a:rPr>
              <a:t> 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Potrai allegare anche qualche documento significativo sui prodotti – anche multimediali - da te realizzati, che  illustrerai eventualmente alla Commissione durante la tua esposizione. 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85788"/>
              </a:solidFill>
            </a:endParaRP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Se decidi di trasferire il testo in una presentazione multimediale, prevedi, oltre alla copertina, 10 slide, dove inserirai una sintesi del testo, utilizzando parole chiave. 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85788"/>
              </a:solidFill>
            </a:endParaRP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Nella prima pagina/slide di copertina, riporterai il nome della scuola, i tuoi dati personali (nome, cognome, classe-sezione), il titolo della relazione e la data di consegna. </a:t>
            </a:r>
          </a:p>
        </p:txBody>
      </p:sp>
      <p:pic>
        <p:nvPicPr>
          <p:cNvPr id="36" name="Picture 11" descr="C:\Tatiana_doc\inas_percorso blended per neoassunti_aprile2012\stb_disabilità2012\png ud3\INA-Disabilita╠ÇUD3-slide22-01.png">
            <a:extLst>
              <a:ext uri="{FF2B5EF4-FFF2-40B4-BE49-F238E27FC236}">
                <a16:creationId xmlns:a16="http://schemas.microsoft.com/office/drawing/2014/main" id="{45101A36-A01D-4ABE-ADEA-0D1B5BF2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284"/>
          <a:stretch>
            <a:fillRect/>
          </a:stretch>
        </p:blipFill>
        <p:spPr bwMode="auto">
          <a:xfrm rot="21061667" flipH="1">
            <a:off x="628441" y="889990"/>
            <a:ext cx="847277" cy="10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23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321662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Pianifica le fasi della scrittura                                         </a:t>
            </a:r>
          </a:p>
        </p:txBody>
      </p:sp>
      <p:sp>
        <p:nvSpPr>
          <p:cNvPr id="6" name="Rettangolo 5"/>
          <p:cNvSpPr/>
          <p:nvPr/>
        </p:nvSpPr>
        <p:spPr>
          <a:xfrm>
            <a:off x="787791" y="1434905"/>
            <a:ext cx="10044332" cy="353943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lvl="1" algn="just">
              <a:buClr>
                <a:srgbClr val="C00000"/>
              </a:buClr>
            </a:pPr>
            <a:r>
              <a:rPr lang="it-IT" sz="2000" dirty="0">
                <a:solidFill>
                  <a:srgbClr val="085788"/>
                </a:solidFill>
              </a:rPr>
              <a:t>La relazione deve essere: 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85788"/>
              </a:solidFill>
            </a:endParaRP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a. progettata, con la definizione delle caratteristiche principali e la preparazione di una scaletta (elenco con i punti da sviluppare); 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85788"/>
              </a:solidFill>
            </a:endParaRP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b. scritta, attraverso un’organizzazione per paragrafi (blocchi di testo) in ciascuno dei quali si sviluppano i punti della scaletta; ogni paragrafo è preceduto da un sottotitolo; </a:t>
            </a: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solidFill>
                <a:srgbClr val="085788"/>
              </a:solidFill>
            </a:endParaRPr>
          </a:p>
          <a:p>
            <a:pPr marL="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rgbClr val="085788"/>
                </a:solidFill>
              </a:rPr>
              <a:t>c. rivista, con una attenta rilettura di quello che abbiamo scritto, verificando la completezza delle informazioni e l’organizzazione dei paragrafi, la correttezza nell’uso della lingua e nella scelta delle parole. </a:t>
            </a:r>
          </a:p>
        </p:txBody>
      </p:sp>
      <p:pic>
        <p:nvPicPr>
          <p:cNvPr id="36" name="Picture 11" descr="C:\Tatiana_doc\inas_percorso blended per neoassunti_aprile2012\stb_disabilità2012\png ud3\INA-Disabilita╠ÇUD3-slide22-01.png">
            <a:extLst>
              <a:ext uri="{FF2B5EF4-FFF2-40B4-BE49-F238E27FC236}">
                <a16:creationId xmlns:a16="http://schemas.microsoft.com/office/drawing/2014/main" id="{45101A36-A01D-4ABE-ADEA-0D1B5BF2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4284"/>
          <a:stretch>
            <a:fillRect/>
          </a:stretch>
        </p:blipFill>
        <p:spPr bwMode="auto">
          <a:xfrm rot="21061667" flipH="1">
            <a:off x="628441" y="889990"/>
            <a:ext cx="847277" cy="108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876C62A-FE3B-400E-BD77-A0AD6868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841" y="5110464"/>
            <a:ext cx="1246282" cy="12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5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273536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it-IT" sz="3200" b="1" dirty="0">
              <a:solidFill>
                <a:srgbClr val="085788"/>
              </a:solidFill>
              <a:ea typeface="Helvetica Neue Thin" charset="0"/>
              <a:cs typeface="Helvetica Neue Thin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5385" y="1191650"/>
            <a:ext cx="11154888" cy="470898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it-IT" altLang="it-IT" sz="2000" dirty="0">
                <a:solidFill>
                  <a:srgbClr val="085788"/>
                </a:solidFill>
              </a:rPr>
              <a:t>Per scrivere la relazione: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it-IT" altLang="it-IT" sz="2000" dirty="0">
              <a:solidFill>
                <a:srgbClr val="085788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5788"/>
                </a:solidFill>
              </a:rPr>
              <a:t>Devi comunicare le tue idee in maniera chiara, precisa e comprensibile. Per far ciò dovrai fare attenzione al modo in cui organizzi e presenti le informazioni e alla scelta delle parole.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it-IT" altLang="it-IT" sz="2000" dirty="0">
              <a:solidFill>
                <a:srgbClr val="085788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5788"/>
                </a:solidFill>
              </a:rPr>
              <a:t>Puoi organizzare il testo in paragrafi: ciascuno è preceduto da un titolo che sintetizza ciò che viene trattato, sviluppando un punto della tua scaletta. Nel paragrafo le frasi nel loro insieme devono esprimere un pensiero completo e coerente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it-IT" altLang="it-IT" sz="2000" dirty="0">
              <a:solidFill>
                <a:srgbClr val="085788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5788"/>
                </a:solidFill>
              </a:rPr>
              <a:t>Le frasi, per essere immediatamente comprensibili, devono essere brevi, di 2-3 righe.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it-IT" altLang="it-IT" sz="2000" dirty="0">
              <a:solidFill>
                <a:srgbClr val="085788"/>
              </a:solidFill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5788"/>
                </a:solidFill>
              </a:rPr>
              <a:t>Ricordati di andare a capo quando cambia l’argomento.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it-IT" altLang="it-IT" sz="2000" dirty="0">
                <a:solidFill>
                  <a:srgbClr val="085788"/>
                </a:solidFill>
              </a:rPr>
              <a:t>  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85788"/>
                </a:solidFill>
              </a:rPr>
              <a:t> Devi scegliere con cura il lessico. Nella relazione ci saranno parole di immediata comprensione, ma anche termini tecnici, che fanno parte del linguaggio appartenente alle specifiche discipline che studi.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F0C33B-AA72-4ED4-B3EA-CFEA3255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4624">
            <a:off x="336232" y="430921"/>
            <a:ext cx="1012024" cy="121320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F506074-6CB6-4764-91BE-FBB5CF837CB1}"/>
              </a:ext>
            </a:extLst>
          </p:cNvPr>
          <p:cNvSpPr/>
          <p:nvPr/>
        </p:nvSpPr>
        <p:spPr>
          <a:xfrm>
            <a:off x="685385" y="46263"/>
            <a:ext cx="8939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Pianifica le fasi della scrittura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219985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3625-4D51-412E-8D43-47EBBEB37A5E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51727" y="46264"/>
            <a:ext cx="9273536" cy="83713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it-IT" sz="3200" b="1" dirty="0">
              <a:solidFill>
                <a:srgbClr val="085788"/>
              </a:solidFill>
              <a:ea typeface="Helvetica Neue Thin" charset="0"/>
              <a:cs typeface="Helvetica Neue Thin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85385" y="1191650"/>
            <a:ext cx="11154888" cy="224676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b="1" dirty="0"/>
              <a:t>SCEGLI IL REGISTRO LINGUISTICO, TENENDO PRESENTE IL DESTINATARIO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Presenterai la relazione alla Commissione d’esame, nell’ambito di un contesto formale, qual è il colloquio, il cui esito sarà una valutazione della tua prestazione.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Nella relazione utilizzerai un registro linguistico tra il medio e il formale, esprimendoti in modo chiaro e corretto, scegliendo, quando è necessario, termini tecnici e specialistici legati alle discipline del tuo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6F0C33B-AA72-4ED4-B3EA-CFEA32551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64624">
            <a:off x="336232" y="430921"/>
            <a:ext cx="1012024" cy="121320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F506074-6CB6-4764-91BE-FBB5CF837CB1}"/>
              </a:ext>
            </a:extLst>
          </p:cNvPr>
          <p:cNvSpPr/>
          <p:nvPr/>
        </p:nvSpPr>
        <p:spPr>
          <a:xfrm>
            <a:off x="685385" y="46263"/>
            <a:ext cx="8939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85788"/>
                </a:solidFill>
                <a:ea typeface="Helvetica Neue Thin" charset="0"/>
                <a:cs typeface="Helvetica Neue Thin" charset="0"/>
              </a:rPr>
              <a:t>Pianifica le fasi della scrittura: </a:t>
            </a:r>
            <a:endParaRPr lang="it-IT" sz="320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CB742DC-ECB4-4E57-A8D0-A1B58329C7A9}"/>
              </a:ext>
            </a:extLst>
          </p:cNvPr>
          <p:cNvSpPr/>
          <p:nvPr/>
        </p:nvSpPr>
        <p:spPr>
          <a:xfrm>
            <a:off x="685385" y="1174465"/>
            <a:ext cx="11154888" cy="224676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1F497D"/>
                </a:solidFill>
              </a:rPr>
              <a:t>SCEGLI IL REGISTRO LINGUISTICO, TENENDO PRESENTE IL DESTINATARIO </a:t>
            </a:r>
          </a:p>
          <a:p>
            <a:pPr algn="just"/>
            <a:r>
              <a:rPr lang="it-IT" sz="2000" dirty="0">
                <a:solidFill>
                  <a:srgbClr val="1F497D"/>
                </a:solidFill>
              </a:rPr>
              <a:t>Presenterai la relazione alla Commissione d’esame, nell’ambito di un contesto formale, qual è il colloquio, il cui esito sarà una valutazione della tua prestazione. </a:t>
            </a:r>
          </a:p>
          <a:p>
            <a:pPr algn="just"/>
            <a:endParaRPr lang="it-IT" sz="2000" dirty="0">
              <a:solidFill>
                <a:srgbClr val="1F497D"/>
              </a:solidFill>
            </a:endParaRPr>
          </a:p>
          <a:p>
            <a:pPr algn="just"/>
            <a:r>
              <a:rPr lang="it-IT" sz="2000" dirty="0">
                <a:solidFill>
                  <a:srgbClr val="1F497D"/>
                </a:solidFill>
              </a:rPr>
              <a:t>Nella relazione utilizzerai un registro linguistico tra il medio e il formale, esprimendoti in modo chiaro e corretto, scegliendo, quando è necessario, termini tecnici e specialistici legati alle discipline del tuo percorso di studi.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80BEEF1-0061-446A-A0C4-DF7034AB28CA}"/>
              </a:ext>
            </a:extLst>
          </p:cNvPr>
          <p:cNvSpPr/>
          <p:nvPr/>
        </p:nvSpPr>
        <p:spPr>
          <a:xfrm>
            <a:off x="685385" y="5004630"/>
            <a:ext cx="11168287" cy="132343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1F497D"/>
                </a:solidFill>
              </a:rPr>
              <a:t>SOTTOPONI A REVISIONE LA TUA RELAZIONE</a:t>
            </a:r>
          </a:p>
          <a:p>
            <a:r>
              <a:rPr lang="it-IT" sz="2000" dirty="0">
                <a:solidFill>
                  <a:srgbClr val="1F497D"/>
                </a:solidFill>
              </a:rPr>
              <a:t>È fondamentale, anche se richiede del tempo, rivedere la relazione, poiché ti permette di correggere errori e ti aiuta a rendere la tua relazione più chiara.</a:t>
            </a:r>
          </a:p>
          <a:p>
            <a:endParaRPr lang="it-IT" sz="20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6D6F7C6-1BB7-4746-B9DC-5B4CE9848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332" y="3516385"/>
            <a:ext cx="1921121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1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DF2A4F796AD34DA9ECC9CBD190F659" ma:contentTypeVersion="8" ma:contentTypeDescription="Creare un nuovo documento." ma:contentTypeScope="" ma:versionID="ce93b205bd8a1c2730fc5f16725201d3">
  <xsd:schema xmlns:xsd="http://www.w3.org/2001/XMLSchema" xmlns:xs="http://www.w3.org/2001/XMLSchema" xmlns:p="http://schemas.microsoft.com/office/2006/metadata/properties" xmlns:ns2="1c67de8c-514f-4eb2-a7df-82791b0a91b3" xmlns:ns3="27ac54f6-3dfc-48ed-ae81-05cf3d015af9" targetNamespace="http://schemas.microsoft.com/office/2006/metadata/properties" ma:root="true" ma:fieldsID="7ec98f734c80c90477686493caf6852e" ns2:_="" ns3:_="">
    <xsd:import namespace="1c67de8c-514f-4eb2-a7df-82791b0a91b3"/>
    <xsd:import namespace="27ac54f6-3dfc-48ed-ae81-05cf3d015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67de8c-514f-4eb2-a7df-82791b0a91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c54f6-3dfc-48ed-ae81-05cf3d015a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0FFD01-84A8-4976-B58C-64603721DB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612053-D1A2-43C9-943A-60A4F76092B9}">
  <ds:schemaRefs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1c67de8c-514f-4eb2-a7df-82791b0a91b3"/>
    <ds:schemaRef ds:uri="http://schemas.openxmlformats.org/package/2006/metadata/core-properties"/>
    <ds:schemaRef ds:uri="http://schemas.microsoft.com/office/2006/documentManagement/types"/>
    <ds:schemaRef ds:uri="27ac54f6-3dfc-48ed-ae81-05cf3d015af9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5C18411-CEF7-4EA7-96FB-8FE6C1348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67de8c-514f-4eb2-a7df-82791b0a91b3"/>
    <ds:schemaRef ds:uri="27ac54f6-3dfc-48ed-ae81-05cf3d015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8855</TotalTime>
  <Words>1330</Words>
  <Application>Microsoft Office PowerPoint</Application>
  <PresentationFormat>Widescreen</PresentationFormat>
  <Paragraphs>144</Paragraphs>
  <Slides>14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UO SCUOLA</dc:creator>
  <cp:lastModifiedBy>Rita Ardizzone</cp:lastModifiedBy>
  <cp:revision>677</cp:revision>
  <cp:lastPrinted>2017-03-23T13:41:57Z</cp:lastPrinted>
  <dcterms:created xsi:type="dcterms:W3CDTF">2015-10-22T08:34:58Z</dcterms:created>
  <dcterms:modified xsi:type="dcterms:W3CDTF">2020-05-19T13:02:17Z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0x01010013DF2A4F796AD34DA9ECC9CBD190F659</vt:lpwstr>
  </property>
</Properties>
</file>