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sldIdLst>
    <p:sldId id="256" r:id="rId5"/>
    <p:sldId id="449" r:id="rId6"/>
    <p:sldId id="439" r:id="rId7"/>
    <p:sldId id="450" r:id="rId8"/>
    <p:sldId id="440" r:id="rId9"/>
    <p:sldId id="457" r:id="rId10"/>
    <p:sldId id="452" r:id="rId11"/>
    <p:sldId id="443" r:id="rId12"/>
    <p:sldId id="455" r:id="rId13"/>
    <p:sldId id="456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57" userDrawn="1">
          <p15:clr>
            <a:srgbClr val="A4A3A4"/>
          </p15:clr>
        </p15:guide>
        <p15:guide id="4" pos="7423" userDrawn="1">
          <p15:clr>
            <a:srgbClr val="A4A3A4"/>
          </p15:clr>
        </p15:guide>
        <p15:guide id="5" pos="2026" userDrawn="1">
          <p15:clr>
            <a:srgbClr val="A4A3A4"/>
          </p15:clr>
        </p15:guide>
        <p15:guide id="6" pos="5654" userDrawn="1">
          <p15:clr>
            <a:srgbClr val="A4A3A4"/>
          </p15:clr>
        </p15:guide>
        <p15:guide id="7" pos="3659" userDrawn="1">
          <p15:clr>
            <a:srgbClr val="A4A3A4"/>
          </p15:clr>
        </p15:guide>
        <p15:guide id="8" pos="40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15202B"/>
    <a:srgbClr val="C55A11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94343" autoAdjust="0"/>
  </p:normalViewPr>
  <p:slideViewPr>
    <p:cSldViewPr snapToGrid="0" showGuides="1">
      <p:cViewPr varScale="1">
        <p:scale>
          <a:sx n="72" d="100"/>
          <a:sy n="72" d="100"/>
        </p:scale>
        <p:origin x="600" y="78"/>
      </p:cViewPr>
      <p:guideLst>
        <p:guide orient="horz" pos="2160"/>
        <p:guide pos="3840"/>
        <p:guide pos="257"/>
        <p:guide pos="7423"/>
        <p:guide pos="2026"/>
        <p:guide pos="5654"/>
        <p:guide pos="3659"/>
        <p:guide pos="40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A536D76-906A-B57D-62CB-C9940513762B}"/>
    <pc:docChg chg="modSld">
      <pc:chgData name="" userId="" providerId="" clId="Web-{DA536D76-906A-B57D-62CB-C9940513762B}" dt="2019-05-28T12:39:23.712" v="17" actId="20577"/>
      <pc:docMkLst>
        <pc:docMk/>
      </pc:docMkLst>
      <pc:sldChg chg="modSp">
        <pc:chgData name="" userId="" providerId="" clId="Web-{DA536D76-906A-B57D-62CB-C9940513762B}" dt="2019-05-28T12:39:23.696" v="16" actId="20577"/>
        <pc:sldMkLst>
          <pc:docMk/>
          <pc:sldMk cId="3322018476" sldId="256"/>
        </pc:sldMkLst>
        <pc:spChg chg="mod">
          <ac:chgData name="" userId="" providerId="" clId="Web-{DA536D76-906A-B57D-62CB-C9940513762B}" dt="2019-05-28T12:39:23.696" v="16" actId="20577"/>
          <ac:spMkLst>
            <pc:docMk/>
            <pc:sldMk cId="3322018476" sldId="256"/>
            <ac:spMk id="6" creationId="{00000000-0000-0000-0000-000000000000}"/>
          </ac:spMkLst>
        </pc:spChg>
      </pc:sldChg>
    </pc:docChg>
  </pc:docChgLst>
  <pc:docChgLst>
    <pc:chgData name="Maria Sarubbo" userId="S::msarubbo@anpalservizi.it::d285afff-0b44-4f62-989c-fb13ab1e12ef" providerId="AD" clId="Web-{DA536D76-906A-B57D-62CB-C9940513762B}"/>
    <pc:docChg chg="modSld">
      <pc:chgData name="Maria Sarubbo" userId="S::msarubbo@anpalservizi.it::d285afff-0b44-4f62-989c-fb13ab1e12ef" providerId="AD" clId="Web-{DA536D76-906A-B57D-62CB-C9940513762B}" dt="2019-05-28T12:39:27.009" v="2" actId="20577"/>
      <pc:docMkLst>
        <pc:docMk/>
      </pc:docMkLst>
      <pc:sldChg chg="modSp">
        <pc:chgData name="Maria Sarubbo" userId="S::msarubbo@anpalservizi.it::d285afff-0b44-4f62-989c-fb13ab1e12ef" providerId="AD" clId="Web-{DA536D76-906A-B57D-62CB-C9940513762B}" dt="2019-05-28T12:39:25.556" v="0" actId="20577"/>
        <pc:sldMkLst>
          <pc:docMk/>
          <pc:sldMk cId="3322018476" sldId="256"/>
        </pc:sldMkLst>
        <pc:spChg chg="mod">
          <ac:chgData name="Maria Sarubbo" userId="S::msarubbo@anpalservizi.it::d285afff-0b44-4f62-989c-fb13ab1e12ef" providerId="AD" clId="Web-{DA536D76-906A-B57D-62CB-C9940513762B}" dt="2019-05-28T12:39:25.556" v="0" actId="20577"/>
          <ac:spMkLst>
            <pc:docMk/>
            <pc:sldMk cId="3322018476" sldId="256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179C8-E773-482B-B998-0ED652F716BB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4E445-A0A7-4ABE-B51E-B37DF6561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712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81636" y="2043953"/>
            <a:ext cx="10260790" cy="2649070"/>
          </a:xfr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3600" b="1" dirty="0">
                <a:solidFill>
                  <a:srgbClr val="336699"/>
                </a:solidFill>
                <a:latin typeface="+mn-lt"/>
                <a:ea typeface="Helvetica Neue" charset="0"/>
                <a:cs typeface="Helvetica Neue" charset="0"/>
              </a:defRPr>
            </a:lvl1pPr>
          </a:lstStyle>
          <a:p>
            <a:pPr marL="0" lvl="0" algn="ctr" defTabSz="457200"/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948516"/>
            <a:ext cx="9144000" cy="561750"/>
          </a:xfr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>
                <a:solidFill>
                  <a:srgbClr val="336699"/>
                </a:solidFill>
                <a:ea typeface="Helvetica Neue" charset="0"/>
                <a:cs typeface="Helvetica Neue" charset="0"/>
              </a:defRPr>
            </a:lvl1pPr>
          </a:lstStyle>
          <a:p>
            <a:pPr marL="0" lvl="0" algn="ctr" defTabSz="457200">
              <a:spcBef>
                <a:spcPct val="0"/>
              </a:spcBef>
              <a:buNone/>
            </a:pPr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43A3625-4D51-412E-8D43-47EBBEB37A5E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2" name="Connettore diritto 11"/>
          <p:cNvCxnSpPr/>
          <p:nvPr userDrawn="1"/>
        </p:nvCxnSpPr>
        <p:spPr>
          <a:xfrm>
            <a:off x="1183341" y="4800599"/>
            <a:ext cx="9816353" cy="40341"/>
          </a:xfrm>
          <a:prstGeom prst="line">
            <a:avLst/>
          </a:prstGeom>
          <a:ln w="571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29" y="289211"/>
            <a:ext cx="1917888" cy="93749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0" y="97789"/>
            <a:ext cx="2798659" cy="121848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175" y="289213"/>
            <a:ext cx="2733367" cy="95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9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B27F-1366-4747-906D-FD1252DDF4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60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B27F-1366-4747-906D-FD1252DDF4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355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415636" y="1210614"/>
            <a:ext cx="11360728" cy="4966349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50000"/>
                </a:schemeClr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817" y="374397"/>
            <a:ext cx="1829547" cy="669309"/>
          </a:xfrm>
          <a:prstGeom prst="rect">
            <a:avLst/>
          </a:prstGeom>
        </p:spPr>
      </p:pic>
      <p:cxnSp>
        <p:nvCxnSpPr>
          <p:cNvPr id="14" name="Connettore diritto 13"/>
          <p:cNvCxnSpPr/>
          <p:nvPr userDrawn="1"/>
        </p:nvCxnSpPr>
        <p:spPr>
          <a:xfrm>
            <a:off x="415636" y="922658"/>
            <a:ext cx="9279567" cy="0"/>
          </a:xfrm>
          <a:prstGeom prst="line">
            <a:avLst/>
          </a:prstGeom>
          <a:ln w="28575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637" y="6395876"/>
            <a:ext cx="11360728" cy="267662"/>
          </a:xfrm>
          <a:prstGeom prst="rect">
            <a:avLst/>
          </a:prstGeom>
        </p:spPr>
      </p:pic>
      <p:sp>
        <p:nvSpPr>
          <p:cNvPr id="18" name="Titolo 1"/>
          <p:cNvSpPr>
            <a:spLocks noGrp="1"/>
          </p:cNvSpPr>
          <p:nvPr>
            <p:ph type="title"/>
          </p:nvPr>
        </p:nvSpPr>
        <p:spPr>
          <a:xfrm>
            <a:off x="415636" y="1"/>
            <a:ext cx="11360727" cy="938212"/>
          </a:xfrm>
          <a:noFill/>
          <a:ln w="381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it-IT" sz="2800" b="1" dirty="0">
                <a:solidFill>
                  <a:srgbClr val="336699"/>
                </a:solidFill>
                <a:latin typeface="+mn-lt"/>
                <a:ea typeface="Helvetica Neue Thin" charset="0"/>
                <a:cs typeface="Helvetica Neue Thin" charset="0"/>
              </a:defRPr>
            </a:lvl1pPr>
          </a:lstStyle>
          <a:p>
            <a:pPr marL="0" lvl="0" defTabSz="457200"/>
            <a:r>
              <a:rPr lang="it-IT" dirty="0"/>
              <a:t>Fare clic per modificare lo stile del titolo</a:t>
            </a:r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9404604" y="63471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3A3625-4D51-412E-8D43-47EBBEB37A5E}" type="slidenum">
              <a:rPr lang="it-IT" b="1" smtClean="0"/>
              <a:pPr/>
              <a:t>‹N›</a:t>
            </a:fld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35162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B27F-1366-4747-906D-FD1252DDF4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385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5637" y="6395876"/>
            <a:ext cx="11360728" cy="267662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9404604" y="63471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3A3625-4D51-412E-8D43-47EBBEB37A5E}" type="slidenum">
              <a:rPr lang="it-IT" b="1" smtClean="0"/>
              <a:pPr/>
              <a:t>‹N›</a:t>
            </a:fld>
            <a:endParaRPr lang="it-IT" b="1" dirty="0"/>
          </a:p>
        </p:txBody>
      </p:sp>
      <p:sp>
        <p:nvSpPr>
          <p:cNvPr id="20" name="Segnaposto contenuto 3"/>
          <p:cNvSpPr>
            <a:spLocks noGrp="1"/>
          </p:cNvSpPr>
          <p:nvPr>
            <p:ph sz="half" idx="10" hasCustomPrompt="1"/>
          </p:nvPr>
        </p:nvSpPr>
        <p:spPr>
          <a:xfrm>
            <a:off x="415636" y="1210614"/>
            <a:ext cx="5581939" cy="4979050"/>
          </a:xfrm>
        </p:spPr>
        <p:txBody>
          <a:bodyPr/>
          <a:lstStyle>
            <a:lvl1pPr marL="2286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lang="it-IT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50000"/>
                </a:schemeClr>
              </a:buClr>
              <a:defRPr/>
            </a:lvl2pPr>
          </a:lstStyle>
          <a:p>
            <a:pPr lvl="0"/>
            <a:r>
              <a:rPr lang="it-IT" dirty="0"/>
              <a:t> 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1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1210614"/>
            <a:ext cx="5604164" cy="4979050"/>
          </a:xfrm>
        </p:spPr>
        <p:txBody>
          <a:bodyPr/>
          <a:lstStyle>
            <a:lvl1pPr marL="2286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lang="it-IT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50000"/>
                </a:schemeClr>
              </a:buClr>
              <a:defRPr/>
            </a:lvl2pPr>
          </a:lstStyle>
          <a:p>
            <a:pPr lvl="0"/>
            <a:r>
              <a:rPr lang="it-IT" dirty="0"/>
              <a:t> 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817" y="374397"/>
            <a:ext cx="1829547" cy="669309"/>
          </a:xfrm>
          <a:prstGeom prst="rect">
            <a:avLst/>
          </a:prstGeom>
        </p:spPr>
      </p:pic>
      <p:cxnSp>
        <p:nvCxnSpPr>
          <p:cNvPr id="14" name="Connettore diritto 13"/>
          <p:cNvCxnSpPr/>
          <p:nvPr userDrawn="1"/>
        </p:nvCxnSpPr>
        <p:spPr>
          <a:xfrm>
            <a:off x="415636" y="922658"/>
            <a:ext cx="9279567" cy="0"/>
          </a:xfrm>
          <a:prstGeom prst="line">
            <a:avLst/>
          </a:prstGeom>
          <a:ln w="28575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415636" y="1"/>
            <a:ext cx="11360727" cy="938212"/>
          </a:xfrm>
          <a:noFill/>
          <a:ln w="381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it-IT" sz="2800" b="1" dirty="0">
                <a:solidFill>
                  <a:srgbClr val="336699"/>
                </a:solidFill>
                <a:latin typeface="+mn-lt"/>
                <a:ea typeface="Helvetica Neue Thin" charset="0"/>
                <a:cs typeface="Helvetica Neue Thin" charset="0"/>
              </a:defRPr>
            </a:lvl1pPr>
          </a:lstStyle>
          <a:p>
            <a:pPr marL="0" lvl="0" defTabSz="457200"/>
            <a:r>
              <a:rPr lang="it-IT" dirty="0"/>
              <a:t>Fare clic per modificare lo stile del titolo</a:t>
            </a:r>
          </a:p>
        </p:txBody>
      </p:sp>
      <p:sp>
        <p:nvSpPr>
          <p:cNvPr id="9" name="Rettangolo 8"/>
          <p:cNvSpPr/>
          <p:nvPr userDrawn="1"/>
        </p:nvSpPr>
        <p:spPr>
          <a:xfrm>
            <a:off x="6078000" y="1197911"/>
            <a:ext cx="36000" cy="49790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51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15638" y="1995496"/>
            <a:ext cx="5581938" cy="4194168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50000"/>
                </a:schemeClr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it-IT" dirty="0"/>
              <a:t> 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195061"/>
            <a:ext cx="5604164" cy="543587"/>
          </a:xfrm>
          <a:noFill/>
          <a:ln w="381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it-IT" sz="2600" b="1" smtClean="0">
                <a:solidFill>
                  <a:srgbClr val="336699"/>
                </a:solidFill>
                <a:ea typeface="Helvetica Neue Thin" charset="0"/>
                <a:cs typeface="Helvetica Neue Thin" charset="0"/>
              </a:defRPr>
            </a:lvl1pPr>
          </a:lstStyle>
          <a:p>
            <a:pPr marL="228600" lvl="0" indent="-457200" defTabSz="457200">
              <a:spcBef>
                <a:spcPct val="0"/>
              </a:spcBef>
            </a:pPr>
            <a:r>
              <a:rPr lang="it-IT" dirty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1995496"/>
            <a:ext cx="5604164" cy="4194168"/>
          </a:xfrm>
          <a:ln>
            <a:noFill/>
          </a:ln>
        </p:spPr>
        <p:txBody>
          <a:bodyPr/>
          <a:lstStyle>
            <a:lvl1pPr marL="2286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50000"/>
                </a:schemeClr>
              </a:buClr>
              <a:defRPr/>
            </a:lvl2pPr>
          </a:lstStyle>
          <a:p>
            <a:pPr lvl="0"/>
            <a:r>
              <a:rPr lang="it-IT" dirty="0"/>
              <a:t> 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5637" y="6395876"/>
            <a:ext cx="11360728" cy="267662"/>
          </a:xfrm>
          <a:prstGeom prst="rect">
            <a:avLst/>
          </a:prstGeom>
        </p:spPr>
      </p:pic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9404604" y="63471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3A3625-4D51-412E-8D43-47EBBEB37A5E}" type="slidenum">
              <a:rPr lang="it-IT" b="1" smtClean="0"/>
              <a:pPr/>
              <a:t>‹N›</a:t>
            </a:fld>
            <a:endParaRPr lang="it-IT" b="1" dirty="0"/>
          </a:p>
        </p:txBody>
      </p:sp>
      <p:sp>
        <p:nvSpPr>
          <p:cNvPr id="20" name="Rettangolo 19"/>
          <p:cNvSpPr/>
          <p:nvPr userDrawn="1"/>
        </p:nvSpPr>
        <p:spPr>
          <a:xfrm>
            <a:off x="6078000" y="1195061"/>
            <a:ext cx="36000" cy="499460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817" y="374397"/>
            <a:ext cx="1829547" cy="669309"/>
          </a:xfrm>
          <a:prstGeom prst="rect">
            <a:avLst/>
          </a:prstGeom>
        </p:spPr>
      </p:pic>
      <p:cxnSp>
        <p:nvCxnSpPr>
          <p:cNvPr id="16" name="Connettore diritto 15"/>
          <p:cNvCxnSpPr/>
          <p:nvPr userDrawn="1"/>
        </p:nvCxnSpPr>
        <p:spPr>
          <a:xfrm>
            <a:off x="415636" y="922658"/>
            <a:ext cx="9279567" cy="0"/>
          </a:xfrm>
          <a:prstGeom prst="line">
            <a:avLst/>
          </a:prstGeom>
          <a:ln w="28575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415636" y="1"/>
            <a:ext cx="11360727" cy="938212"/>
          </a:xfrm>
          <a:noFill/>
          <a:ln w="381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it-IT" sz="2800" b="1" dirty="0">
                <a:solidFill>
                  <a:srgbClr val="336699"/>
                </a:solidFill>
                <a:latin typeface="+mn-lt"/>
                <a:ea typeface="Helvetica Neue Thin" charset="0"/>
                <a:cs typeface="Helvetica Neue Thin" charset="0"/>
              </a:defRPr>
            </a:lvl1pPr>
          </a:lstStyle>
          <a:p>
            <a:pPr marL="0" lvl="0" defTabSz="457200"/>
            <a:r>
              <a:rPr lang="it-IT" dirty="0"/>
              <a:t>Fare clic per modificare lo stile del titolo</a:t>
            </a:r>
          </a:p>
        </p:txBody>
      </p:sp>
      <p:sp>
        <p:nvSpPr>
          <p:cNvPr id="12" name="Segnaposto testo 2"/>
          <p:cNvSpPr>
            <a:spLocks noGrp="1"/>
          </p:cNvSpPr>
          <p:nvPr>
            <p:ph type="body" idx="1"/>
          </p:nvPr>
        </p:nvSpPr>
        <p:spPr>
          <a:xfrm>
            <a:off x="415636" y="1195061"/>
            <a:ext cx="5581940" cy="543587"/>
          </a:xfrm>
          <a:noFill/>
          <a:ln w="381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it-IT" sz="2600" b="1" smtClean="0">
                <a:solidFill>
                  <a:srgbClr val="336699"/>
                </a:solidFill>
                <a:ea typeface="Helvetica Neue Thin" charset="0"/>
                <a:cs typeface="Helvetica Neue Thin" charset="0"/>
              </a:defRPr>
            </a:lvl1pPr>
          </a:lstStyle>
          <a:p>
            <a:pPr marL="228600" lvl="0" indent="-457200" defTabSz="457200">
              <a:spcBef>
                <a:spcPct val="0"/>
              </a:spcBef>
            </a:pPr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1675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5637" y="6395876"/>
            <a:ext cx="11360728" cy="267662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9404604" y="63471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3A3625-4D51-412E-8D43-47EBBEB37A5E}" type="slidenum">
              <a:rPr lang="it-IT" b="1" smtClean="0"/>
              <a:pPr/>
              <a:t>‹N›</a:t>
            </a:fld>
            <a:endParaRPr lang="it-IT" b="1" dirty="0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817" y="374397"/>
            <a:ext cx="1829547" cy="669309"/>
          </a:xfrm>
          <a:prstGeom prst="rect">
            <a:avLst/>
          </a:prstGeom>
        </p:spPr>
      </p:pic>
      <p:cxnSp>
        <p:nvCxnSpPr>
          <p:cNvPr id="12" name="Connettore diritto 11"/>
          <p:cNvCxnSpPr/>
          <p:nvPr userDrawn="1"/>
        </p:nvCxnSpPr>
        <p:spPr>
          <a:xfrm>
            <a:off x="415636" y="922658"/>
            <a:ext cx="9279567" cy="0"/>
          </a:xfrm>
          <a:prstGeom prst="line">
            <a:avLst/>
          </a:prstGeom>
          <a:ln w="28575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415636" y="1"/>
            <a:ext cx="11360727" cy="938212"/>
          </a:xfrm>
          <a:noFill/>
          <a:ln w="381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it-IT" sz="2800" b="1" dirty="0">
                <a:solidFill>
                  <a:srgbClr val="336699"/>
                </a:solidFill>
                <a:latin typeface="+mn-lt"/>
                <a:ea typeface="Helvetica Neue Thin" charset="0"/>
                <a:cs typeface="Helvetica Neue Thin" charset="0"/>
              </a:defRPr>
            </a:lvl1pPr>
          </a:lstStyle>
          <a:p>
            <a:pPr marL="0" lvl="0" defTabSz="457200"/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17520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5637" y="6395876"/>
            <a:ext cx="11360728" cy="267662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9404604" y="63471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3A3625-4D51-412E-8D43-47EBBEB37A5E}" type="slidenum">
              <a:rPr lang="it-IT" b="1" smtClean="0"/>
              <a:pPr/>
              <a:t>‹N›</a:t>
            </a:fld>
            <a:endParaRPr lang="it-IT" b="1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817" y="374397"/>
            <a:ext cx="1829547" cy="669309"/>
          </a:xfrm>
          <a:prstGeom prst="rect">
            <a:avLst/>
          </a:prstGeom>
        </p:spPr>
      </p:pic>
      <p:cxnSp>
        <p:nvCxnSpPr>
          <p:cNvPr id="8" name="Connettore diritto 7"/>
          <p:cNvCxnSpPr/>
          <p:nvPr userDrawn="1"/>
        </p:nvCxnSpPr>
        <p:spPr>
          <a:xfrm>
            <a:off x="415636" y="922658"/>
            <a:ext cx="9279567" cy="0"/>
          </a:xfrm>
          <a:prstGeom prst="line">
            <a:avLst/>
          </a:prstGeom>
          <a:ln w="28575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15636" y="1"/>
            <a:ext cx="11360727" cy="938212"/>
          </a:xfrm>
          <a:noFill/>
          <a:ln w="381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it-IT" sz="2800" b="1" dirty="0">
                <a:solidFill>
                  <a:srgbClr val="336699"/>
                </a:solidFill>
                <a:latin typeface="+mn-lt"/>
                <a:ea typeface="Helvetica Neue Thin" charset="0"/>
                <a:cs typeface="Helvetica Neue Thin" charset="0"/>
              </a:defRPr>
            </a:lvl1pPr>
          </a:lstStyle>
          <a:p>
            <a:pPr marL="0" lvl="0" defTabSz="457200"/>
            <a:r>
              <a:rPr lang="it-IT" dirty="0"/>
              <a:t>Fare clic per modificare lo stile del titolo</a:t>
            </a:r>
          </a:p>
        </p:txBody>
      </p:sp>
      <p:grpSp>
        <p:nvGrpSpPr>
          <p:cNvPr id="10" name="Gruppo 9"/>
          <p:cNvGrpSpPr/>
          <p:nvPr userDrawn="1"/>
        </p:nvGrpSpPr>
        <p:grpSpPr>
          <a:xfrm>
            <a:off x="24384" y="1828651"/>
            <a:ext cx="12131040" cy="3200698"/>
            <a:chOff x="24384" y="1828651"/>
            <a:chExt cx="12131040" cy="32006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Immagine 10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384" y="2999232"/>
              <a:ext cx="12131040" cy="2030117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384" y="1828651"/>
              <a:ext cx="12131040" cy="2158134"/>
            </a:xfrm>
            <a:prstGeom prst="rect">
              <a:avLst/>
            </a:prstGeom>
          </p:spPr>
        </p:pic>
      </p:grpSp>
      <p:sp>
        <p:nvSpPr>
          <p:cNvPr id="14" name="Segnaposto contenuto 3"/>
          <p:cNvSpPr>
            <a:spLocks noGrp="1"/>
          </p:cNvSpPr>
          <p:nvPr>
            <p:ph sz="half" idx="2"/>
          </p:nvPr>
        </p:nvSpPr>
        <p:spPr>
          <a:xfrm>
            <a:off x="415636" y="2481648"/>
            <a:ext cx="3563240" cy="189470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None/>
              <a:defRPr sz="1800" b="1"/>
            </a:lvl1pPr>
            <a:lvl2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50000"/>
                </a:schemeClr>
              </a:buClr>
              <a:defRPr sz="1400"/>
            </a:lvl2pPr>
            <a:lvl3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/>
            </a:lvl3pPr>
            <a:lvl4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/>
            </a:lvl4pPr>
            <a:lvl5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5" name="Segnaposto contenuto 3"/>
          <p:cNvSpPr>
            <a:spLocks noGrp="1"/>
          </p:cNvSpPr>
          <p:nvPr>
            <p:ph sz="half" idx="10"/>
          </p:nvPr>
        </p:nvSpPr>
        <p:spPr>
          <a:xfrm>
            <a:off x="8204539" y="2481648"/>
            <a:ext cx="3563240" cy="189470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None/>
              <a:defRPr sz="1000" b="0"/>
            </a:lvl1pPr>
            <a:lvl2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50000"/>
                </a:schemeClr>
              </a:buClr>
              <a:defRPr sz="1400"/>
            </a:lvl2pPr>
            <a:lvl3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/>
            </a:lvl3pPr>
            <a:lvl4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/>
            </a:lvl4pPr>
            <a:lvl5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1643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5637" y="6395876"/>
            <a:ext cx="11360728" cy="267662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9404604" y="63471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3A3625-4D51-412E-8D43-47EBBEB37A5E}" type="slidenum">
              <a:rPr lang="it-IT" b="1" smtClean="0"/>
              <a:pPr/>
              <a:t>‹N›</a:t>
            </a:fld>
            <a:endParaRPr lang="it-IT" b="1" dirty="0"/>
          </a:p>
        </p:txBody>
      </p:sp>
      <p:sp>
        <p:nvSpPr>
          <p:cNvPr id="14" name="Segnaposto contenuto 2"/>
          <p:cNvSpPr>
            <a:spLocks noGrp="1"/>
          </p:cNvSpPr>
          <p:nvPr>
            <p:ph idx="10"/>
          </p:nvPr>
        </p:nvSpPr>
        <p:spPr>
          <a:xfrm>
            <a:off x="415636" y="1210614"/>
            <a:ext cx="7723812" cy="4966349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50000"/>
                </a:schemeClr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5" name="Segnaposto immagine 2"/>
          <p:cNvSpPr>
            <a:spLocks noGrp="1"/>
          </p:cNvSpPr>
          <p:nvPr>
            <p:ph type="pic" idx="1"/>
          </p:nvPr>
        </p:nvSpPr>
        <p:spPr>
          <a:xfrm>
            <a:off x="8278478" y="1210613"/>
            <a:ext cx="3497884" cy="49663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16" name="Rettangolo 15"/>
          <p:cNvSpPr/>
          <p:nvPr userDrawn="1"/>
        </p:nvSpPr>
        <p:spPr>
          <a:xfrm>
            <a:off x="8190963" y="1197911"/>
            <a:ext cx="36000" cy="49790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817" y="374397"/>
            <a:ext cx="1829547" cy="669309"/>
          </a:xfrm>
          <a:prstGeom prst="rect">
            <a:avLst/>
          </a:prstGeom>
        </p:spPr>
      </p:pic>
      <p:cxnSp>
        <p:nvCxnSpPr>
          <p:cNvPr id="18" name="Connettore diritto 17"/>
          <p:cNvCxnSpPr/>
          <p:nvPr userDrawn="1"/>
        </p:nvCxnSpPr>
        <p:spPr>
          <a:xfrm>
            <a:off x="415636" y="922658"/>
            <a:ext cx="9279567" cy="0"/>
          </a:xfrm>
          <a:prstGeom prst="line">
            <a:avLst/>
          </a:prstGeom>
          <a:ln w="28575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415636" y="1"/>
            <a:ext cx="11360727" cy="938212"/>
          </a:xfrm>
          <a:noFill/>
          <a:ln w="381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it-IT" sz="2800" b="1" dirty="0">
                <a:solidFill>
                  <a:srgbClr val="336699"/>
                </a:solidFill>
                <a:latin typeface="+mn-lt"/>
                <a:ea typeface="Helvetica Neue Thin" charset="0"/>
                <a:cs typeface="Helvetica Neue Thin" charset="0"/>
              </a:defRPr>
            </a:lvl1pPr>
          </a:lstStyle>
          <a:p>
            <a:pPr marL="0" lvl="0" defTabSz="457200"/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54692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B27F-1366-4747-906D-FD1252DDF4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25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EB27F-1366-4747-906D-FD1252DDF4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63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time_continue=56&amp;v=jb9HIydX-uY&amp;feature=emb_logo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981636" y="2104465"/>
            <a:ext cx="10260790" cy="2649070"/>
          </a:xfrm>
        </p:spPr>
        <p:txBody>
          <a:bodyPr/>
          <a:lstStyle/>
          <a:p>
            <a:pPr algn="ctr"/>
            <a:r>
              <a:rPr lang="it-IT" dirty="0"/>
              <a:t>Laboratorio per le Politiche Attive del Lavoro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i="1" dirty="0"/>
              <a:t>LE COMPETENZE TRASVERSALI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4102600" y="6062686"/>
            <a:ext cx="3986801" cy="644117"/>
            <a:chOff x="4159045" y="5915203"/>
            <a:chExt cx="3986801" cy="644117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1471" y="5915203"/>
              <a:ext cx="1784375" cy="633812"/>
            </a:xfrm>
            <a:prstGeom prst="rect">
              <a:avLst/>
            </a:prstGeom>
          </p:spPr>
        </p:pic>
        <p:sp>
          <p:nvSpPr>
            <p:cNvPr id="8" name="Rettangolo 7"/>
            <p:cNvSpPr/>
            <p:nvPr/>
          </p:nvSpPr>
          <p:spPr>
            <a:xfrm>
              <a:off x="4159045" y="5915204"/>
              <a:ext cx="2158184" cy="6441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 b="1" dirty="0">
                  <a:solidFill>
                    <a:schemeClr val="bg1">
                      <a:lumMod val="65000"/>
                    </a:schemeClr>
                  </a:solidFill>
                </a:rPr>
                <a:t>Materiale a cura di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2018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4102600" y="6062686"/>
            <a:ext cx="3986801" cy="644117"/>
            <a:chOff x="4159045" y="5915203"/>
            <a:chExt cx="3986801" cy="644117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1471" y="5915203"/>
              <a:ext cx="1784375" cy="633812"/>
            </a:xfrm>
            <a:prstGeom prst="rect">
              <a:avLst/>
            </a:prstGeom>
          </p:spPr>
        </p:pic>
        <p:sp>
          <p:nvSpPr>
            <p:cNvPr id="8" name="Rettangolo 7"/>
            <p:cNvSpPr/>
            <p:nvPr/>
          </p:nvSpPr>
          <p:spPr>
            <a:xfrm>
              <a:off x="4159045" y="5915204"/>
              <a:ext cx="2158184" cy="6441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 b="1" dirty="0">
                  <a:solidFill>
                    <a:schemeClr val="bg1">
                      <a:lumMod val="65000"/>
                    </a:schemeClr>
                  </a:solidFill>
                </a:rPr>
                <a:t>Materiale a cura di </a:t>
              </a:r>
            </a:p>
          </p:txBody>
        </p:sp>
      </p:grp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615150AB-F2E9-4186-A1DB-17560F7A2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606745"/>
              </p:ext>
            </p:extLst>
          </p:nvPr>
        </p:nvGraphicFramePr>
        <p:xfrm>
          <a:off x="838200" y="1825625"/>
          <a:ext cx="9432553" cy="3009960"/>
        </p:xfrm>
        <a:graphic>
          <a:graphicData uri="http://schemas.openxmlformats.org/drawingml/2006/table">
            <a:tbl>
              <a:tblPr/>
              <a:tblGrid>
                <a:gridCol w="2125015">
                  <a:extLst>
                    <a:ext uri="{9D8B030D-6E8A-4147-A177-3AD203B41FA5}">
                      <a16:colId xmlns:a16="http://schemas.microsoft.com/office/drawing/2014/main" val="2313460446"/>
                    </a:ext>
                  </a:extLst>
                </a:gridCol>
                <a:gridCol w="7307538">
                  <a:extLst>
                    <a:ext uri="{9D8B030D-6E8A-4147-A177-3AD203B41FA5}">
                      <a16:colId xmlns:a16="http://schemas.microsoft.com/office/drawing/2014/main" val="1311196581"/>
                    </a:ext>
                  </a:extLst>
                </a:gridCol>
              </a:tblGrid>
              <a:tr h="644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 strike="noStrike" spc="-1" dirty="0">
                          <a:solidFill>
                            <a:srgbClr val="085788"/>
                          </a:solidFill>
                          <a:latin typeface="Calibri"/>
                        </a:rPr>
                        <a:t>Realizzazione</a:t>
                      </a:r>
                      <a:endParaRPr lang="it-IT" sz="1800" b="0" strike="noStrike" spc="-1" dirty="0">
                        <a:solidFill>
                          <a:srgbClr val="085788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 dirty="0">
                          <a:solidFill>
                            <a:srgbClr val="595959"/>
                          </a:solidFill>
                          <a:latin typeface="+mn-lt"/>
                        </a:rPr>
                        <a:t>Direzione Territori e Direzione Progetti, Area </a:t>
                      </a:r>
                      <a:r>
                        <a:rPr lang="it-IT" sz="1600" b="0" strike="noStrike" spc="-1" dirty="0">
                          <a:solidFill>
                            <a:srgbClr val="595959"/>
                          </a:solidFill>
                          <a:latin typeface="Calibri"/>
                        </a:rPr>
                        <a:t>Servizi per la Transizione Scuola – Lavoro nell’ambito del Piano operativo ANPAL Servizi 2017- 2021</a:t>
                      </a:r>
                      <a:endParaRPr lang="it-IT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39214"/>
                  </a:ext>
                </a:extLst>
              </a:tr>
              <a:tr h="407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 strike="noStrike" spc="-1" dirty="0">
                          <a:solidFill>
                            <a:srgbClr val="085788"/>
                          </a:solidFill>
                          <a:latin typeface="Calibri"/>
                        </a:rPr>
                        <a:t>Diritti</a:t>
                      </a:r>
                      <a:endParaRPr lang="it-IT" sz="1800" b="0" strike="noStrike" spc="-1" dirty="0">
                        <a:solidFill>
                          <a:srgbClr val="085788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600" b="0" strike="noStrike" spc="-1" dirty="0">
                          <a:solidFill>
                            <a:srgbClr val="595959"/>
                          </a:solidFill>
                          <a:latin typeface="Calibri"/>
                        </a:rPr>
                        <a:t>ANPAL Servizi S.p.A.</a:t>
                      </a:r>
                      <a:endParaRPr lang="it-IT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201907"/>
                  </a:ext>
                </a:extLst>
              </a:tr>
              <a:tr h="644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 strike="noStrike" spc="-1" dirty="0">
                          <a:solidFill>
                            <a:srgbClr val="085788"/>
                          </a:solidFill>
                          <a:latin typeface="Calibri"/>
                        </a:rPr>
                        <a:t>Contenuti a cura di</a:t>
                      </a:r>
                      <a:endParaRPr lang="it-IT" sz="1800" b="0" strike="noStrike" spc="-1" dirty="0">
                        <a:solidFill>
                          <a:srgbClr val="085788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strike="noStrike" spc="-1" dirty="0">
                          <a:solidFill>
                            <a:srgbClr val="595959"/>
                          </a:solidFill>
                          <a:latin typeface="+mn-lt"/>
                        </a:rPr>
                        <a:t>Direzione Progetti, Area Servizi per la Transizione Scuola – Lavoro, Linea Interventi di qualificazione delle azioni di transizione nella scuola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u="none" strike="noStrike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Direzione Territori, Linea Gestione territoriale degli operatori della transizione –Campania-</a:t>
                      </a:r>
                      <a:endParaRPr lang="it-IT" sz="1600" b="0" i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391849"/>
                  </a:ext>
                </a:extLst>
              </a:tr>
              <a:tr h="407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 strike="noStrike" spc="-1" dirty="0">
                          <a:solidFill>
                            <a:srgbClr val="085788"/>
                          </a:solidFill>
                          <a:latin typeface="Calibri"/>
                        </a:rPr>
                        <a:t>Licenza</a:t>
                      </a:r>
                      <a:endParaRPr lang="it-IT" sz="1800" b="0" strike="noStrike" spc="-1" dirty="0">
                        <a:solidFill>
                          <a:srgbClr val="085788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600" b="0" strike="noStrike" spc="-1" dirty="0">
                          <a:solidFill>
                            <a:srgbClr val="595959"/>
                          </a:solidFill>
                          <a:latin typeface="Calibri"/>
                        </a:rPr>
                        <a:t>Creative </a:t>
                      </a:r>
                      <a:r>
                        <a:rPr lang="it-IT" sz="1600" b="0" strike="noStrike" spc="-1" dirty="0" err="1">
                          <a:solidFill>
                            <a:srgbClr val="595959"/>
                          </a:solidFill>
                          <a:latin typeface="Calibri"/>
                        </a:rPr>
                        <a:t>Commons</a:t>
                      </a:r>
                      <a:r>
                        <a:rPr lang="it-IT" sz="1600" b="0" strike="noStrike" spc="-1" dirty="0">
                          <a:solidFill>
                            <a:srgbClr val="595959"/>
                          </a:solidFill>
                          <a:latin typeface="Calibri"/>
                        </a:rPr>
                        <a:t> - CC BY-NC-ND 4.0</a:t>
                      </a:r>
                      <a:endParaRPr lang="it-IT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299045"/>
                  </a:ext>
                </a:extLst>
              </a:tr>
              <a:tr h="407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 strike="noStrike" spc="-1" dirty="0">
                          <a:solidFill>
                            <a:srgbClr val="085788"/>
                          </a:solidFill>
                          <a:latin typeface="Calibri"/>
                        </a:rPr>
                        <a:t>Aggiornamento</a:t>
                      </a:r>
                      <a:endParaRPr lang="it-IT" sz="1800" b="0" strike="noStrike" spc="-1" dirty="0">
                        <a:solidFill>
                          <a:srgbClr val="085788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600" b="0" strike="noStrike" spc="-1" dirty="0">
                          <a:solidFill>
                            <a:srgbClr val="595959"/>
                          </a:solidFill>
                          <a:latin typeface="Calibri"/>
                        </a:rPr>
                        <a:t>Maggio 2020 </a:t>
                      </a:r>
                      <a:endParaRPr lang="it-IT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061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22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DEFINIZIONE DI COMPETENZA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1914BE5-0BE2-467A-895D-B32F6B7E1CF5}"/>
              </a:ext>
            </a:extLst>
          </p:cNvPr>
          <p:cNvSpPr txBox="1"/>
          <p:nvPr/>
        </p:nvSpPr>
        <p:spPr>
          <a:xfrm>
            <a:off x="1658070" y="4588447"/>
            <a:ext cx="814328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it-IT" altLang="it-IT" sz="28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competenza è la qualità professionale di un individuo in termini di conoscenze, capacità e abilità, doti professionali e personali </a:t>
            </a:r>
          </a:p>
          <a:p>
            <a:pPr algn="ctr">
              <a:lnSpc>
                <a:spcPct val="90000"/>
              </a:lnSpc>
              <a:defRPr/>
            </a:pPr>
            <a:endParaRPr lang="it-IT" altLang="it-IT" sz="2800" i="1" dirty="0">
              <a:solidFill>
                <a:srgbClr val="003399"/>
              </a:solidFill>
            </a:endParaRPr>
          </a:p>
          <a:p>
            <a:pPr algn="r">
              <a:lnSpc>
                <a:spcPct val="90000"/>
              </a:lnSpc>
              <a:defRPr/>
            </a:pPr>
            <a:r>
              <a:rPr lang="it-IT" altLang="it-IT" sz="1600" dirty="0">
                <a:solidFill>
                  <a:srgbClr val="003399"/>
                </a:solidFill>
              </a:rPr>
              <a:t>(Quaglino, 1990)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832A10F-1109-47FA-AC6C-103F852B4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221" y="1369287"/>
            <a:ext cx="4155643" cy="276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7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>
                <a:solidFill>
                  <a:srgbClr val="1F497D"/>
                </a:solidFill>
              </a:rPr>
              <a:t>ESISTONO TRE TIPOLOGIE DEL SAPERE</a:t>
            </a:r>
          </a:p>
          <a:p>
            <a:pPr marL="0" indent="0" algn="ctr">
              <a:buNone/>
            </a:pPr>
            <a:endParaRPr lang="it-IT" b="1" dirty="0">
              <a:solidFill>
                <a:srgbClr val="1F497D"/>
              </a:solidFill>
            </a:endParaRPr>
          </a:p>
          <a:p>
            <a:r>
              <a:rPr lang="it-IT" sz="2400" b="1" dirty="0">
                <a:solidFill>
                  <a:srgbClr val="1F497D"/>
                </a:solidFill>
              </a:rPr>
              <a:t>Sapere : </a:t>
            </a:r>
            <a:r>
              <a:rPr lang="it-IT" sz="2400" dirty="0">
                <a:solidFill>
                  <a:srgbClr val="1F497D"/>
                </a:solidFill>
              </a:rPr>
              <a:t>conoscenza teorica, il quadro di riferimento in cui inserire il proprio operare.</a:t>
            </a:r>
          </a:p>
          <a:p>
            <a:pPr algn="just"/>
            <a:r>
              <a:rPr lang="it-IT" sz="2400" b="1" dirty="0">
                <a:solidFill>
                  <a:srgbClr val="1F497D"/>
                </a:solidFill>
              </a:rPr>
              <a:t>Saper fare : </a:t>
            </a:r>
            <a:r>
              <a:rPr lang="it-IT" sz="2400" dirty="0">
                <a:solidFill>
                  <a:srgbClr val="1F497D"/>
                </a:solidFill>
              </a:rPr>
              <a:t>abilità pratiche, apprese attraverso il lavoro ma anche esperienze di vita.</a:t>
            </a:r>
          </a:p>
          <a:p>
            <a:r>
              <a:rPr lang="it-IT" sz="2400" b="1" dirty="0">
                <a:solidFill>
                  <a:srgbClr val="1F497D"/>
                </a:solidFill>
              </a:rPr>
              <a:t>Saper essere : </a:t>
            </a:r>
            <a:r>
              <a:rPr lang="it-IT" sz="2400" dirty="0">
                <a:solidFill>
                  <a:srgbClr val="1F497D"/>
                </a:solidFill>
              </a:rPr>
              <a:t>modo di essere della persona (ad es., come reagisco di fronte ad una situazione improvvisa, come mi relaziono con gli altri, etc.).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competenze: cosa sono?</a:t>
            </a:r>
          </a:p>
        </p:txBody>
      </p:sp>
      <p:pic>
        <p:nvPicPr>
          <p:cNvPr id="8" name="Picture 2" descr="La scuola delle competenze? - La Città Futura">
            <a:extLst>
              <a:ext uri="{FF2B5EF4-FFF2-40B4-BE49-F238E27FC236}">
                <a16:creationId xmlns:a16="http://schemas.microsoft.com/office/drawing/2014/main" id="{EBD2EBE7-B9E4-4C5D-B2AF-A3F490F405B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1" r="28871"/>
          <a:stretch>
            <a:fillRect/>
          </a:stretch>
        </p:blipFill>
        <p:spPr bwMode="auto">
          <a:xfrm>
            <a:off x="8786011" y="2066454"/>
            <a:ext cx="2292209" cy="325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66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altLang="it-IT" dirty="0">
              <a:solidFill>
                <a:srgbClr val="003399"/>
              </a:solidFill>
            </a:endParaRPr>
          </a:p>
          <a:p>
            <a:pPr algn="just"/>
            <a:r>
              <a:rPr lang="it-IT" altLang="it-IT" sz="2200" dirty="0">
                <a:solidFill>
                  <a:srgbClr val="1F497D"/>
                </a:solidFill>
              </a:rPr>
              <a:t>Oggi il Mercato del Lavoro richiede flessibilità professionale e sociale che comporta spesso continui cambiamenti del posto di lavoro..</a:t>
            </a:r>
            <a:r>
              <a:rPr lang="it-IT" sz="2200" dirty="0">
                <a:solidFill>
                  <a:srgbClr val="1F497D"/>
                </a:solidFill>
              </a:rPr>
              <a:t> </a:t>
            </a:r>
          </a:p>
          <a:p>
            <a:pPr algn="just"/>
            <a:r>
              <a:rPr lang="it-IT" sz="2200" dirty="0">
                <a:solidFill>
                  <a:srgbClr val="1F497D"/>
                </a:solidFill>
              </a:rPr>
              <a:t>In questo contesto è fondamentale sviluppare competenze che ci consentano di affrontare in modo efficace la complessità, le difficoltà, i mutamenti dell’assetto organizzativo e gestionale del lavoro.</a:t>
            </a:r>
          </a:p>
          <a:p>
            <a:pPr algn="just"/>
            <a:r>
              <a:rPr lang="it-IT" sz="2200" dirty="0">
                <a:solidFill>
                  <a:srgbClr val="1F497D"/>
                </a:solidFill>
              </a:rPr>
              <a:t> Sviluppo, quindi, della capacità di affrontare i cambiamenti, la capacità di reagire, di trovare soluzioni creative ai problemi, di gestire lo stress, sé stessi e le relazioni in modo efficace.</a:t>
            </a:r>
            <a:endParaRPr lang="it-IT" dirty="0"/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competenze : perché non bastano le conoscenze?</a:t>
            </a:r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7EBAB3B2-9A9C-4B93-B504-7C20FD1DEE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138" r="2313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Competenze TRASVERSALI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A11AB63-9A3C-4E9D-B1EB-C28B704817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5636" y="1210614"/>
            <a:ext cx="7723812" cy="49554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it-IT" altLang="it-IT" sz="2000" b="1" dirty="0">
                <a:solidFill>
                  <a:srgbClr val="FF0000"/>
                </a:solidFill>
              </a:rPr>
              <a:t>Quali competenze servono alla persona  in un mondo di continui cambiamenti?</a:t>
            </a:r>
          </a:p>
          <a:p>
            <a:pPr>
              <a:buNone/>
              <a:defRPr/>
            </a:pPr>
            <a:endParaRPr lang="it-IT" altLang="it-IT" sz="2000" dirty="0">
              <a:solidFill>
                <a:srgbClr val="FF0000"/>
              </a:solidFill>
            </a:endParaRPr>
          </a:p>
          <a:p>
            <a:pPr algn="ctr">
              <a:buNone/>
              <a:defRPr/>
            </a:pPr>
            <a:r>
              <a:rPr lang="it-IT" altLang="it-IT" sz="2000" dirty="0">
                <a:solidFill>
                  <a:srgbClr val="003399"/>
                </a:solidFill>
              </a:rPr>
              <a:t>	Non sono più sufficienti le sole competenze tecniche ma sono necessarie </a:t>
            </a:r>
            <a:r>
              <a:rPr lang="it-IT" altLang="it-IT" sz="2000" b="1" dirty="0">
                <a:solidFill>
                  <a:srgbClr val="FF0000"/>
                </a:solidFill>
              </a:rPr>
              <a:t>le competenze trasversali, </a:t>
            </a:r>
            <a:r>
              <a:rPr lang="it-IT" altLang="it-IT" sz="2000" dirty="0">
                <a:solidFill>
                  <a:srgbClr val="003399"/>
                </a:solidFill>
              </a:rPr>
              <a:t>ovvero quelle competenze che sono </a:t>
            </a:r>
            <a:r>
              <a:rPr lang="it-IT" altLang="it-IT" sz="2000" b="1" dirty="0">
                <a:solidFill>
                  <a:srgbClr val="FF0000"/>
                </a:solidFill>
              </a:rPr>
              <a:t>trasferibili da un contesto ad un altro</a:t>
            </a:r>
          </a:p>
          <a:p>
            <a:pPr>
              <a:buNone/>
              <a:defRPr/>
            </a:pPr>
            <a:endParaRPr lang="it-IT" sz="20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2000" b="1" dirty="0">
                <a:solidFill>
                  <a:srgbClr val="FF0000"/>
                </a:solidFill>
              </a:rPr>
              <a:t>Qualcuno di voi sa cosa sono le competenze trasversali?</a:t>
            </a:r>
          </a:p>
          <a:p>
            <a:pPr>
              <a:buNone/>
              <a:defRPr/>
            </a:pPr>
            <a:endParaRPr lang="it-IT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000" dirty="0">
                <a:solidFill>
                  <a:srgbClr val="1F497D"/>
                </a:solidFill>
              </a:rPr>
              <a:t>Guardiamo insieme questo video </a:t>
            </a:r>
          </a:p>
          <a:p>
            <a:pPr marL="0" indent="0">
              <a:buNone/>
            </a:pPr>
            <a:r>
              <a:rPr lang="it-IT" sz="1600" dirty="0">
                <a:hlinkClick r:id="rId2"/>
              </a:rPr>
              <a:t>https://www.youtube.com/watch?time_continue=56&amp;v=jb9HIydX-uY&amp;feature=emb_logo</a:t>
            </a:r>
            <a:r>
              <a:rPr lang="it-IT" sz="1600" dirty="0"/>
              <a:t> </a:t>
            </a:r>
          </a:p>
        </p:txBody>
      </p:sp>
      <p:pic>
        <p:nvPicPr>
          <p:cNvPr id="9" name="Picture 6" descr="MP900448161[1]">
            <a:extLst>
              <a:ext uri="{FF2B5EF4-FFF2-40B4-BE49-F238E27FC236}">
                <a16:creationId xmlns:a16="http://schemas.microsoft.com/office/drawing/2014/main" id="{B65E50E3-0E6E-41DF-8754-F5DB2F9BCD6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" b="2745"/>
          <a:stretch>
            <a:fillRect/>
          </a:stretch>
        </p:blipFill>
        <p:spPr>
          <a:xfrm>
            <a:off x="8278813" y="1211263"/>
            <a:ext cx="3497262" cy="4965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84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Competenze TRASVERSALI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CD5079E-C548-4222-9767-13257C7A0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348" y="1053254"/>
            <a:ext cx="6145301" cy="342015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20874A3-6A99-409B-BB68-9C7C52A7C7C9}"/>
              </a:ext>
            </a:extLst>
          </p:cNvPr>
          <p:cNvSpPr/>
          <p:nvPr/>
        </p:nvSpPr>
        <p:spPr>
          <a:xfrm>
            <a:off x="1736035" y="4881416"/>
            <a:ext cx="9223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1F497D"/>
                </a:solidFill>
              </a:rPr>
              <a:t>Le competenze trasversali possono essere rappresentate come un  sistema articolato di  conoscenze, abilità,  motivazioni, atteggiamenti e valori che supportano  l’individuo nell’attività professionale</a:t>
            </a:r>
          </a:p>
        </p:txBody>
      </p:sp>
    </p:spTree>
    <p:extLst>
      <p:ext uri="{BB962C8B-B14F-4D97-AF65-F5344CB8AC3E}">
        <p14:creationId xmlns:p14="http://schemas.microsoft.com/office/powerpoint/2010/main" val="1557888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0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1F497D"/>
                </a:solidFill>
              </a:rPr>
              <a:t>Abbiamo detto che le competenze trasversali non sono connesse specificatamente ad una determinata attività o posizione lavorativa, ma </a:t>
            </a:r>
            <a:r>
              <a:rPr lang="it-IT" b="1" dirty="0">
                <a:solidFill>
                  <a:srgbClr val="1F497D"/>
                </a:solidFill>
              </a:rPr>
              <a:t>entrano in gioco in tutti i diversi ruoli e mansioni</a:t>
            </a:r>
            <a:r>
              <a:rPr lang="it-IT" dirty="0">
                <a:solidFill>
                  <a:srgbClr val="1F497D"/>
                </a:solidFill>
              </a:rPr>
              <a:t>. Sono cruciali per la </a:t>
            </a:r>
            <a:r>
              <a:rPr lang="it-IT" b="1" dirty="0">
                <a:solidFill>
                  <a:srgbClr val="1F497D"/>
                </a:solidFill>
              </a:rPr>
              <a:t>trasferibilità delle competenze da un ambito professionale all’altro</a:t>
            </a:r>
            <a:r>
              <a:rPr lang="it-IT" dirty="0">
                <a:solidFill>
                  <a:srgbClr val="1F497D"/>
                </a:solidFill>
              </a:rPr>
              <a:t>.</a:t>
            </a:r>
          </a:p>
          <a:p>
            <a:pPr marL="0" indent="0">
              <a:buNone/>
            </a:pPr>
            <a:endParaRPr lang="it-IT" dirty="0">
              <a:solidFill>
                <a:srgbClr val="1F497D"/>
              </a:solidFill>
            </a:endParaRPr>
          </a:p>
          <a:p>
            <a:r>
              <a:rPr lang="it-IT" b="1" dirty="0">
                <a:solidFill>
                  <a:srgbClr val="1F497D"/>
                </a:solidFill>
              </a:rPr>
              <a:t>competenze relazionali</a:t>
            </a:r>
            <a:r>
              <a:rPr lang="it-IT" dirty="0">
                <a:solidFill>
                  <a:srgbClr val="1F497D"/>
                </a:solidFill>
              </a:rPr>
              <a:t>: saper comunicare, saper interagire, saper lavorare in gruppo, sapersi confrontare;</a:t>
            </a:r>
          </a:p>
          <a:p>
            <a:r>
              <a:rPr lang="it-IT" b="1" dirty="0">
                <a:solidFill>
                  <a:srgbClr val="1F497D"/>
                </a:solidFill>
              </a:rPr>
              <a:t>competenze diagnostiche</a:t>
            </a:r>
            <a:r>
              <a:rPr lang="it-IT" dirty="0">
                <a:solidFill>
                  <a:srgbClr val="1F497D"/>
                </a:solidFill>
              </a:rPr>
              <a:t>: saper analizzare, controllare più variabili, reperire e trattare informazioni, valutare una situazione in corso d’opera;</a:t>
            </a:r>
          </a:p>
          <a:p>
            <a:r>
              <a:rPr lang="it-IT" b="1" dirty="0">
                <a:solidFill>
                  <a:srgbClr val="1F497D"/>
                </a:solidFill>
              </a:rPr>
              <a:t>competenze decisionali</a:t>
            </a:r>
            <a:r>
              <a:rPr lang="it-IT" dirty="0">
                <a:solidFill>
                  <a:srgbClr val="1F497D"/>
                </a:solidFill>
              </a:rPr>
              <a:t>: saper risolvere problemi, saper valutare, saper decidere, saper scegliere;</a:t>
            </a:r>
          </a:p>
          <a:p>
            <a:r>
              <a:rPr lang="it-IT" b="1" dirty="0">
                <a:solidFill>
                  <a:srgbClr val="1F497D"/>
                </a:solidFill>
              </a:rPr>
              <a:t>competenze comunicative</a:t>
            </a:r>
            <a:r>
              <a:rPr lang="it-IT" dirty="0">
                <a:solidFill>
                  <a:srgbClr val="1F497D"/>
                </a:solidFill>
              </a:rPr>
              <a:t>: capacità di esprimere con chiarezza ed efficacia il proprio pensiero, sapendo adattare il contenuto e la forma in base al tema da trattare, al contesto e al nostro interlocutore;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Competenze TRASVERSALI – QUALI SONO?</a:t>
            </a:r>
          </a:p>
        </p:txBody>
      </p:sp>
      <p:pic>
        <p:nvPicPr>
          <p:cNvPr id="10" name="Segnaposto immagine 10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6695" r="16695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9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b="1" dirty="0">
                <a:solidFill>
                  <a:srgbClr val="1F497D"/>
                </a:solidFill>
              </a:rPr>
              <a:t>responsabilità personale</a:t>
            </a:r>
            <a:r>
              <a:rPr lang="it-IT" dirty="0">
                <a:solidFill>
                  <a:srgbClr val="1F497D"/>
                </a:solidFill>
              </a:rPr>
              <a:t>: capacità di saper rendere ragione </a:t>
            </a:r>
            <a:br>
              <a:rPr lang="it-IT" dirty="0">
                <a:solidFill>
                  <a:srgbClr val="1F497D"/>
                </a:solidFill>
              </a:rPr>
            </a:br>
            <a:r>
              <a:rPr lang="it-IT" dirty="0">
                <a:solidFill>
                  <a:srgbClr val="1F497D"/>
                </a:solidFill>
              </a:rPr>
              <a:t>della propria condotta;</a:t>
            </a:r>
          </a:p>
          <a:p>
            <a:r>
              <a:rPr lang="it-IT" b="1" dirty="0">
                <a:solidFill>
                  <a:srgbClr val="1F497D"/>
                </a:solidFill>
              </a:rPr>
              <a:t>gestione dei conflitti</a:t>
            </a:r>
            <a:r>
              <a:rPr lang="it-IT" dirty="0">
                <a:solidFill>
                  <a:srgbClr val="1F497D"/>
                </a:solidFill>
              </a:rPr>
              <a:t>: capacità di affrontare le problematiche che sorgono nelle relazioni all’interno di un’organizzazione;</a:t>
            </a:r>
          </a:p>
          <a:p>
            <a:r>
              <a:rPr lang="it-IT" b="1" dirty="0">
                <a:solidFill>
                  <a:srgbClr val="1F497D"/>
                </a:solidFill>
              </a:rPr>
              <a:t>gestione dello stress</a:t>
            </a:r>
            <a:r>
              <a:rPr lang="it-IT" dirty="0">
                <a:solidFill>
                  <a:srgbClr val="1F497D"/>
                </a:solidFill>
              </a:rPr>
              <a:t>: capacità di affrontare e tollerare le situazioni di stress;</a:t>
            </a:r>
          </a:p>
          <a:p>
            <a:r>
              <a:rPr lang="it-IT" b="1" dirty="0">
                <a:solidFill>
                  <a:srgbClr val="1F497D"/>
                </a:solidFill>
              </a:rPr>
              <a:t>gestione dei cambiamenti</a:t>
            </a:r>
            <a:r>
              <a:rPr lang="it-IT" dirty="0">
                <a:solidFill>
                  <a:srgbClr val="1F497D"/>
                </a:solidFill>
              </a:rPr>
              <a:t>: capacità di rendersi flessibili rispetto a dinamiche esterne;</a:t>
            </a:r>
          </a:p>
          <a:p>
            <a:r>
              <a:rPr lang="it-IT" b="1" dirty="0">
                <a:solidFill>
                  <a:srgbClr val="1F497D"/>
                </a:solidFill>
              </a:rPr>
              <a:t>capacità relazionale</a:t>
            </a:r>
            <a:r>
              <a:rPr lang="it-IT" dirty="0">
                <a:solidFill>
                  <a:srgbClr val="1F497D"/>
                </a:solidFill>
              </a:rPr>
              <a:t>: capacità di instaurare, costruire e gestire le relazioni con l’ambiente esterno, le altre persone e i diversi contesti di vita;</a:t>
            </a:r>
          </a:p>
          <a:p>
            <a:r>
              <a:rPr lang="it-IT" b="1" dirty="0">
                <a:solidFill>
                  <a:srgbClr val="1F497D"/>
                </a:solidFill>
              </a:rPr>
              <a:t>motivazione</a:t>
            </a:r>
            <a:r>
              <a:rPr lang="it-IT" dirty="0">
                <a:solidFill>
                  <a:srgbClr val="1F497D"/>
                </a:solidFill>
              </a:rPr>
              <a:t>:  bisogno, tendenza o aspirazione che spinge </a:t>
            </a:r>
            <a:br>
              <a:rPr lang="it-IT" dirty="0">
                <a:solidFill>
                  <a:srgbClr val="1F497D"/>
                </a:solidFill>
              </a:rPr>
            </a:br>
            <a:r>
              <a:rPr lang="it-IT" dirty="0">
                <a:solidFill>
                  <a:srgbClr val="1F497D"/>
                </a:solidFill>
              </a:rPr>
              <a:t>un individuo ad assumere un certo comportamento </a:t>
            </a:r>
            <a:br>
              <a:rPr lang="it-IT" dirty="0">
                <a:solidFill>
                  <a:srgbClr val="1F497D"/>
                </a:solidFill>
              </a:rPr>
            </a:br>
            <a:r>
              <a:rPr lang="it-IT" dirty="0">
                <a:solidFill>
                  <a:srgbClr val="1F497D"/>
                </a:solidFill>
              </a:rPr>
              <a:t>o a prendere certe decisioni.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Competenze TRASVERSALI – QUALI SONO?</a:t>
            </a:r>
          </a:p>
        </p:txBody>
      </p:sp>
      <p:pic>
        <p:nvPicPr>
          <p:cNvPr id="10" name="Segnaposto immagine 10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6695" r="16695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3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200" dirty="0">
                <a:solidFill>
                  <a:srgbClr val="1F497D"/>
                </a:solidFill>
              </a:rPr>
              <a:t>Uno studio di Unioncamere del 2015 ha evidenziato che le competenze trasversali  o soft skill sono importanti tanto quanto quelle specifiche legate alla professione per ben il 78% delle assunzioni programmate nel 2015 dalle imprese industriali e dei servizi, e per un altro 8% sono considerate addirittura più importanti. </a:t>
            </a:r>
          </a:p>
          <a:p>
            <a:pPr algn="just"/>
            <a:r>
              <a:rPr lang="it-IT" sz="2200" dirty="0">
                <a:solidFill>
                  <a:srgbClr val="1F497D"/>
                </a:solidFill>
              </a:rPr>
              <a:t>In pratica, si arriva all’86% di assunzioni per le quali le imprese attribuiscono alle competenze trasversali un livello di importanza uguale o superiore rispetto a quelle tecnico-professionali. Una quota che sale all’89% nel caso delle assunzioni di laureati.</a:t>
            </a:r>
          </a:p>
          <a:p>
            <a:endParaRPr lang="it-IT" sz="2200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Competenze TRASVERSALI  e LAVORO</a:t>
            </a:r>
          </a:p>
        </p:txBody>
      </p:sp>
      <p:sp>
        <p:nvSpPr>
          <p:cNvPr id="9" name="Segnaposto immagine 3">
            <a:extLst>
              <a:ext uri="{FF2B5EF4-FFF2-40B4-BE49-F238E27FC236}">
                <a16:creationId xmlns:a16="http://schemas.microsoft.com/office/drawing/2014/main" id="{A8EE287C-BEB7-40E7-9A23-A380D1593E60}"/>
              </a:ext>
            </a:extLst>
          </p:cNvPr>
          <p:cNvSpPr txBox="1">
            <a:spLocks/>
          </p:cNvSpPr>
          <p:nvPr/>
        </p:nvSpPr>
        <p:spPr>
          <a:xfrm>
            <a:off x="8278479" y="1210613"/>
            <a:ext cx="3497884" cy="4966349"/>
          </a:xfrm>
          <a:prstGeom prst="rect">
            <a:avLst/>
          </a:prstGeom>
        </p:spPr>
      </p:sp>
      <p:pic>
        <p:nvPicPr>
          <p:cNvPr id="16" name="Segnaposto immagine 15">
            <a:extLst>
              <a:ext uri="{FF2B5EF4-FFF2-40B4-BE49-F238E27FC236}">
                <a16:creationId xmlns:a16="http://schemas.microsoft.com/office/drawing/2014/main" id="{07BA6BD4-E0CB-417B-81E4-C2E578BA52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083" b="13083"/>
          <a:stretch>
            <a:fillRect/>
          </a:stretch>
        </p:blipFill>
        <p:spPr>
          <a:xfrm>
            <a:off x="8278479" y="2158785"/>
            <a:ext cx="3497884" cy="327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912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6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24004E9-860D-4A7E-A22F-AC3D5A28866B}">
  <we:reference id="wa104380645" version="1.0.0.0" store="it-IT" storeType="OMEX"/>
  <we:alternateReferences>
    <we:reference id="WA104380645" version="1.0.0.0" store="WA104380645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724BD18A339564491857450201DB19A" ma:contentTypeVersion="5" ma:contentTypeDescription="Creare un nuovo documento." ma:contentTypeScope="" ma:versionID="9d189c17e67cd8a2131af246cf3576c7">
  <xsd:schema xmlns:xsd="http://www.w3.org/2001/XMLSchema" xmlns:xs="http://www.w3.org/2001/XMLSchema" xmlns:p="http://schemas.microsoft.com/office/2006/metadata/properties" xmlns:ns2="5a6ec44e-9f16-4e67-968c-7f946497af54" xmlns:ns3="27ac54f6-3dfc-48ed-ae81-05cf3d015af9" targetNamespace="http://schemas.microsoft.com/office/2006/metadata/properties" ma:root="true" ma:fieldsID="77c45e14a96eb92814f5ea3d759a059c" ns2:_="" ns3:_="">
    <xsd:import namespace="5a6ec44e-9f16-4e67-968c-7f946497af54"/>
    <xsd:import namespace="27ac54f6-3dfc-48ed-ae81-05cf3d015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6ec44e-9f16-4e67-968c-7f946497af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c54f6-3dfc-48ed-ae81-05cf3d015a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7ac54f6-3dfc-48ed-ae81-05cf3d015af9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069FB95-42A9-4DD3-9ACE-FDE74FC6D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6ec44e-9f16-4e67-968c-7f946497af54"/>
    <ds:schemaRef ds:uri="27ac54f6-3dfc-48ed-ae81-05cf3d015a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8125DE-5F4B-475F-841B-CC959AE539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31E8D2-EDB4-4069-8647-B837F6ECEBD2}">
  <ds:schemaRefs>
    <ds:schemaRef ds:uri="http://schemas.microsoft.com/office/2006/metadata/properties"/>
    <ds:schemaRef ds:uri="http://schemas.microsoft.com/office/infopath/2007/PartnerControls"/>
    <ds:schemaRef ds:uri="27ac54f6-3dfc-48ed-ae81-05cf3d015af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11207</TotalTime>
  <Words>761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di Office</vt:lpstr>
      <vt:lpstr>Laboratorio per le Politiche Attive del Lavoro   LE COMPETENZE TRASVERSALI</vt:lpstr>
      <vt:lpstr>DEFINIZIONE DI COMPETENZA</vt:lpstr>
      <vt:lpstr>Le competenze: cosa sono?</vt:lpstr>
      <vt:lpstr>Le competenze : perché non bastano le conoscenze?</vt:lpstr>
      <vt:lpstr>Competenze TRASVERSALI</vt:lpstr>
      <vt:lpstr>Competenze TRASVERSALI</vt:lpstr>
      <vt:lpstr>Competenze TRASVERSALI – QUALI SONO?</vt:lpstr>
      <vt:lpstr>Competenze TRASVERSALI – QUALI SONO?</vt:lpstr>
      <vt:lpstr>Competenze TRASVERSALI  e LAVORO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Fiaschi</dc:creator>
  <cp:lastModifiedBy>Rita Ardizzone</cp:lastModifiedBy>
  <cp:revision>212</cp:revision>
  <dcterms:created xsi:type="dcterms:W3CDTF">2019-03-21T14:06:54Z</dcterms:created>
  <dcterms:modified xsi:type="dcterms:W3CDTF">2020-05-19T13:02:41Z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0x0101002724BD18A339564491857450201DB19A</vt:lpwstr>
  </property>
  <property fmtid="{D5CDD505-2E9C-101B-9397-08002B2CF9AE}" pid="3" name="Order">
    <vt:r8>4073800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